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6"/>
  </p:notesMasterIdLst>
  <p:sldIdLst>
    <p:sldId id="256" r:id="rId2"/>
    <p:sldId id="257" r:id="rId3"/>
    <p:sldId id="271" r:id="rId4"/>
    <p:sldId id="269" r:id="rId5"/>
    <p:sldId id="270" r:id="rId6"/>
    <p:sldId id="263" r:id="rId7"/>
    <p:sldId id="265" r:id="rId8"/>
    <p:sldId id="259" r:id="rId9"/>
    <p:sldId id="260" r:id="rId10"/>
    <p:sldId id="261" r:id="rId11"/>
    <p:sldId id="266" r:id="rId12"/>
    <p:sldId id="268" r:id="rId13"/>
    <p:sldId id="267" r:id="rId14"/>
    <p:sldId id="258" r:id="rId15"/>
  </p:sldIdLst>
  <p:sldSz cx="9144000" cy="6858000" type="screen4x3"/>
  <p:notesSz cx="6858000" cy="9144000"/>
  <p:embeddedFontLst>
    <p:embeddedFont>
      <p:font typeface="Source Sans Pro Semibold" panose="020B0604020202020204" charset="0"/>
      <p:bold r:id="rId17"/>
      <p:boldItalic r:id="rId18"/>
    </p:embeddedFont>
    <p:embeddedFont>
      <p:font typeface="Calibri" panose="020F0502020204030204" pitchFamily="34" charset="0"/>
      <p:regular r:id="rId19"/>
      <p:bold r:id="rId20"/>
      <p:italic r:id="rId21"/>
      <p:boldItalic r:id="rId22"/>
    </p:embeddedFont>
    <p:embeddedFont>
      <p:font typeface="HGP創英角ｺﾞｼｯｸUB" panose="020B0900000000000000" pitchFamily="50" charset="-128"/>
      <p:regular r:id="rId23"/>
    </p:embeddedFont>
    <p:embeddedFont>
      <p:font typeface="Meiryo UI" panose="020B0604030504040204" pitchFamily="50" charset="-128"/>
      <p:regular r:id="rId24"/>
      <p:bold r:id="rId25"/>
      <p:italic r:id="rId26"/>
      <p:boldItalic r:id="rId27"/>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FFFF00"/>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autoAdjust="0"/>
    <p:restoredTop sz="94717" autoAdjust="0"/>
  </p:normalViewPr>
  <p:slideViewPr>
    <p:cSldViewPr>
      <p:cViewPr>
        <p:scale>
          <a:sx n="70" d="100"/>
          <a:sy n="70" d="100"/>
        </p:scale>
        <p:origin x="-426" y="-102"/>
      </p:cViewPr>
      <p:guideLst>
        <p:guide orient="horz" pos="2160"/>
        <p:guide pos="2880"/>
      </p:guideLst>
    </p:cSldViewPr>
  </p:slideViewPr>
  <p:outlineViewPr>
    <p:cViewPr>
      <p:scale>
        <a:sx n="33" d="100"/>
        <a:sy n="33" d="100"/>
      </p:scale>
      <p:origin x="0" y="4146"/>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11BCA-6824-4D47-8675-C4DCAE6277E7}" type="datetimeFigureOut">
              <a:rPr lang="en-US" smtClean="0"/>
              <a:t>4/21/2015</a:t>
            </a:fld>
            <a:endParaRPr 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E4656A-C7A2-4E61-8EFE-14300FDE31FF}" type="slidenum">
              <a:rPr lang="en-US" smtClean="0"/>
              <a:t>‹#›</a:t>
            </a:fld>
            <a:endParaRPr lang="en-US"/>
          </a:p>
        </p:txBody>
      </p:sp>
    </p:spTree>
    <p:extLst>
      <p:ext uri="{BB962C8B-B14F-4D97-AF65-F5344CB8AC3E}">
        <p14:creationId xmlns:p14="http://schemas.microsoft.com/office/powerpoint/2010/main" val="3109848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F3E4656A-C7A2-4E61-8EFE-14300FDE31FF}" type="slidenum">
              <a:rPr lang="en-US" smtClean="0"/>
              <a:t>5</a:t>
            </a:fld>
            <a:endParaRPr lang="en-US"/>
          </a:p>
        </p:txBody>
      </p:sp>
    </p:spTree>
    <p:extLst>
      <p:ext uri="{BB962C8B-B14F-4D97-AF65-F5344CB8AC3E}">
        <p14:creationId xmlns:p14="http://schemas.microsoft.com/office/powerpoint/2010/main" val="236114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sp>
        <p:nvSpPr>
          <p:cNvPr id="4" name="Date Placeholder 3"/>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
        <p:nvSpPr>
          <p:cNvPr id="7" name="Title 6"/>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ja-JP" altLang="en-US" dirty="0" smtClean="0"/>
              <a:t>マスター タイトルの書式設定</a:t>
            </a:r>
            <a:endParaRPr lang="en-US" dirty="0"/>
          </a:p>
        </p:txBody>
      </p:sp>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Date Placeholder 4"/>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
        <p:nvSpPr>
          <p:cNvPr id="9" name="Content Placeholder 8"/>
          <p:cNvSpPr>
            <a:spLocks noGrp="1"/>
          </p:cNvSpPr>
          <p:nvPr>
            <p:ph sz="quarter" idx="13"/>
          </p:nvPr>
        </p:nvSpPr>
        <p:spPr>
          <a:xfrm>
            <a:off x="676655"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cSld>
  <p:clrMapOvr>
    <a:masterClrMapping/>
  </p:clrMapOvr>
  <p:transition spd="med">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Tree>
  </p:cSld>
  <p:clrMapOvr>
    <a:masterClrMapping/>
  </p:clrMapOvr>
  <p:transition spd="med">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cSld>
  <p:clrMapOvr>
    <a:masterClrMapping/>
  </p:clrMapOvr>
  <p:transition spd="med">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77B37249-8165-411A-949C-C9BFA3329A14}" type="datetimeFigureOut">
              <a:rPr kumimoji="1" lang="ja-JP" altLang="en-US" smtClean="0"/>
              <a:pPr/>
              <a:t>2015/4/21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F1D2236-F66C-4AC7-8916-10A302388943}" type="slidenum">
              <a:rPr kumimoji="1" lang="ja-JP" altLang="en-US" smtClean="0"/>
              <a:pPr/>
              <a:t>‹#›</a:t>
            </a:fld>
            <a:endParaRPr kumimoji="1" lang="ja-JP"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en-US" dirty="0"/>
          </a:p>
        </p:txBody>
      </p:sp>
    </p:spTree>
  </p:cSld>
  <p:clrMapOvr>
    <a:masterClrMapping/>
  </p:clrMapOvr>
  <p:transition spd="med">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180528" y="-99392"/>
            <a:ext cx="9505056" cy="792088"/>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 y="0"/>
            <a:ext cx="9036497" cy="620688"/>
          </a:xfrm>
          <a:prstGeom prst="rect">
            <a:avLst/>
          </a:prstGeom>
        </p:spPr>
        <p:txBody>
          <a:bodyPr vert="horz" lIns="91440" tIns="45720" rIns="91440" bIns="45720" rtlCol="0" anchor="ctr">
            <a:noAutofit/>
          </a:bodyPr>
          <a:lstStyle/>
          <a:p>
            <a:r>
              <a:rPr lang="ja-JP" altLang="en-US" dirty="0" smtClean="0"/>
              <a:t>マスター タイトルの書式設定</a:t>
            </a:r>
            <a:endParaRPr lang="en-US" dirty="0"/>
          </a:p>
        </p:txBody>
      </p:sp>
      <p:sp>
        <p:nvSpPr>
          <p:cNvPr id="4" name="Date Placeholder 3"/>
          <p:cNvSpPr>
            <a:spLocks noGrp="1"/>
          </p:cNvSpPr>
          <p:nvPr>
            <p:ph type="dt" sz="half" idx="2"/>
          </p:nvPr>
        </p:nvSpPr>
        <p:spPr>
          <a:xfrm>
            <a:off x="5163672" y="6669361"/>
            <a:ext cx="3786690" cy="216023"/>
          </a:xfrm>
          <a:prstGeom prst="rect">
            <a:avLst/>
          </a:prstGeom>
        </p:spPr>
        <p:txBody>
          <a:bodyPr vert="horz" lIns="91440" tIns="45720" rIns="91440" bIns="45720" rtlCol="0" anchor="ctr"/>
          <a:lstStyle>
            <a:lvl1pPr algn="r">
              <a:defRPr sz="1000">
                <a:solidFill>
                  <a:schemeClr val="tx2"/>
                </a:solidFill>
              </a:defRPr>
            </a:lvl1pPr>
          </a:lstStyle>
          <a:p>
            <a:fld id="{77B37249-8165-411A-949C-C9BFA3329A14}" type="datetimeFigureOut">
              <a:rPr kumimoji="1" lang="ja-JP" altLang="en-US" smtClean="0"/>
              <a:pPr/>
              <a:t>2015/4/21</a:t>
            </a:fld>
            <a:endParaRPr kumimoji="1" lang="ja-JP" altLang="en-US"/>
          </a:p>
        </p:txBody>
      </p:sp>
      <p:sp>
        <p:nvSpPr>
          <p:cNvPr id="5" name="Footer Placeholder 4"/>
          <p:cNvSpPr>
            <a:spLocks noGrp="1"/>
          </p:cNvSpPr>
          <p:nvPr>
            <p:ph type="ftr" sz="quarter" idx="3"/>
          </p:nvPr>
        </p:nvSpPr>
        <p:spPr>
          <a:xfrm>
            <a:off x="193638" y="6669361"/>
            <a:ext cx="3786691" cy="216023"/>
          </a:xfrm>
          <a:prstGeom prst="rect">
            <a:avLst/>
          </a:prstGeom>
        </p:spPr>
        <p:txBody>
          <a:bodyPr vert="horz" lIns="91440" tIns="45720" rIns="91440" bIns="45720" rtlCol="0" anchor="ctr"/>
          <a:lstStyle>
            <a:lvl1pPr algn="l">
              <a:defRPr sz="1000">
                <a:solidFill>
                  <a:schemeClr val="tx2"/>
                </a:solidFill>
              </a:defRPr>
            </a:lvl1pPr>
          </a:lstStyle>
          <a:p>
            <a:endParaRPr kumimoji="1" lang="ja-JP" altLang="en-US" dirty="0"/>
          </a:p>
        </p:txBody>
      </p:sp>
      <p:sp>
        <p:nvSpPr>
          <p:cNvPr id="6" name="Slide Number Placeholder 5"/>
          <p:cNvSpPr>
            <a:spLocks noGrp="1"/>
          </p:cNvSpPr>
          <p:nvPr>
            <p:ph type="sldNum" sz="quarter" idx="4"/>
          </p:nvPr>
        </p:nvSpPr>
        <p:spPr>
          <a:xfrm>
            <a:off x="3991088" y="6669360"/>
            <a:ext cx="1161826" cy="216023"/>
          </a:xfrm>
          <a:prstGeom prst="rect">
            <a:avLst/>
          </a:prstGeom>
        </p:spPr>
        <p:txBody>
          <a:bodyPr vert="horz" lIns="91440" tIns="45720" rIns="91440" bIns="45720" rtlCol="0" anchor="ctr"/>
          <a:lstStyle>
            <a:lvl1pPr algn="ctr">
              <a:defRPr sz="1000">
                <a:solidFill>
                  <a:schemeClr val="tx2"/>
                </a:solidFill>
              </a:defRPr>
            </a:lvl1pPr>
          </a:lstStyle>
          <a:p>
            <a:fld id="{4F1D2236-F66C-4AC7-8916-10A302388943}" type="slidenum">
              <a:rPr kumimoji="1" lang="ja-JP" altLang="en-US" smtClean="0"/>
              <a:pPr/>
              <a:t>‹#›</a:t>
            </a:fld>
            <a:endParaRPr kumimoji="1" lang="ja-JP" altLang="en-US"/>
          </a:p>
        </p:txBody>
      </p:sp>
      <p:sp>
        <p:nvSpPr>
          <p:cNvPr id="3" name="Text Placeholder 2"/>
          <p:cNvSpPr>
            <a:spLocks noGrp="1"/>
          </p:cNvSpPr>
          <p:nvPr>
            <p:ph type="body" idx="1"/>
          </p:nvPr>
        </p:nvSpPr>
        <p:spPr>
          <a:xfrm>
            <a:off x="872067" y="764704"/>
            <a:ext cx="7408333" cy="5904656"/>
          </a:xfrm>
          <a:prstGeom prst="rect">
            <a:avLst/>
          </a:prstGeom>
        </p:spPr>
        <p:txBody>
          <a:bodyPr vert="horz" lIns="91440" tIns="45720" rIns="91440" bIns="45720" rtlCol="0">
            <a:normAutofit/>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a:p>
        </p:txBody>
      </p:sp>
      <p:pic>
        <p:nvPicPr>
          <p:cNvPr id="15" name="Picture 13" descr="D:\Nakanisi\my_pct\icons\LHDNIFS_orange_t.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90941" y="44624"/>
            <a:ext cx="817563" cy="62706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sh dir="u"/>
  </p:transition>
  <p:timing>
    <p:tnLst>
      <p:par>
        <p:cTn id="1" dur="indefinite" restart="never" nodeType="tmRoot"/>
      </p:par>
    </p:tnLst>
  </p:timing>
  <p:txStyles>
    <p:titleStyle>
      <a:lvl1pPr algn="l" defTabSz="914400" rtl="0" eaLnBrk="1" latinLnBrk="0" hangingPunct="1">
        <a:spcBef>
          <a:spcPct val="0"/>
        </a:spcBef>
        <a:buNone/>
        <a:defRPr sz="32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Wingdings" panose="05000000000000000000" pitchFamily="2" charset="2"/>
        <a:buChar char="ü"/>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Wingdings" panose="05000000000000000000" pitchFamily="2" charset="2"/>
        <a:buChar char="Ø"/>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2.png"/><Relationship Id="rId4" Type="http://schemas.openxmlformats.org/officeDocument/2006/relationships/hyperlink" Target="AGDRec.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196752"/>
            <a:ext cx="7772400" cy="1780108"/>
          </a:xfrm>
        </p:spPr>
        <p:txBody>
          <a:bodyPr>
            <a:normAutofit fontScale="90000"/>
          </a:bodyPr>
          <a:lstStyle/>
          <a:p>
            <a:r>
              <a:rPr kumimoji="1" lang="en-US" altLang="ja-JP" b="1" i="1" dirty="0" smtClean="0">
                <a:effectLst>
                  <a:outerShdw blurRad="38100" dist="38100" dir="2700000" algn="tl">
                    <a:srgbClr val="000000">
                      <a:alpha val="43137"/>
                    </a:srgbClr>
                  </a:outerShdw>
                </a:effectLst>
              </a:rPr>
              <a:t>Remote Device Control and Monitor System for the LHD’s D-D Experiments</a:t>
            </a:r>
            <a:endParaRPr kumimoji="1" lang="ja-JP" altLang="en-US" b="1" i="1" dirty="0">
              <a:effectLst>
                <a:outerShdw blurRad="38100" dist="38100" dir="2700000" algn="tl">
                  <a:srgbClr val="000000">
                    <a:alpha val="43137"/>
                  </a:srgbClr>
                </a:outerShdw>
              </a:effectLst>
            </a:endParaRPr>
          </a:p>
        </p:txBody>
      </p:sp>
      <p:sp>
        <p:nvSpPr>
          <p:cNvPr id="3" name="サブタイトル 2"/>
          <p:cNvSpPr>
            <a:spLocks noGrp="1"/>
          </p:cNvSpPr>
          <p:nvPr>
            <p:ph type="subTitle" idx="1"/>
          </p:nvPr>
        </p:nvSpPr>
        <p:spPr>
          <a:xfrm>
            <a:off x="1371600" y="4293096"/>
            <a:ext cx="6400800" cy="1345704"/>
          </a:xfrm>
        </p:spPr>
        <p:txBody>
          <a:bodyPr>
            <a:normAutofit fontScale="85000" lnSpcReduction="10000"/>
          </a:bodyPr>
          <a:lstStyle/>
          <a:p>
            <a:r>
              <a:rPr kumimoji="1" lang="en-US" altLang="ja-JP" sz="2400" i="1" dirty="0" smtClean="0">
                <a:effectLst>
                  <a:outerShdw blurRad="38100" dist="38100" dir="2700000" algn="tl">
                    <a:srgbClr val="000000">
                      <a:alpha val="43137"/>
                    </a:srgbClr>
                  </a:outerShdw>
                </a:effectLst>
              </a:rPr>
              <a:t>Nakanishi H. and NIFS ICS team</a:t>
            </a:r>
            <a:br>
              <a:rPr kumimoji="1" lang="en-US" altLang="ja-JP" sz="2400" i="1" dirty="0" smtClean="0">
                <a:effectLst>
                  <a:outerShdw blurRad="38100" dist="38100" dir="2700000" algn="tl">
                    <a:srgbClr val="000000">
                      <a:alpha val="43137"/>
                    </a:srgbClr>
                  </a:outerShdw>
                </a:effectLst>
              </a:rPr>
            </a:br>
            <a:r>
              <a:rPr kumimoji="1" lang="en-US" altLang="ja-JP" sz="2400" i="1" dirty="0" smtClean="0">
                <a:effectLst>
                  <a:outerShdw blurRad="38100" dist="38100" dir="2700000" algn="tl">
                    <a:srgbClr val="000000">
                      <a:alpha val="43137"/>
                    </a:srgbClr>
                  </a:outerShdw>
                </a:effectLst>
              </a:rPr>
              <a:t>for</a:t>
            </a:r>
            <a:br>
              <a:rPr kumimoji="1" lang="en-US" altLang="ja-JP" sz="2400" i="1" dirty="0" smtClean="0">
                <a:effectLst>
                  <a:outerShdw blurRad="38100" dist="38100" dir="2700000" algn="tl">
                    <a:srgbClr val="000000">
                      <a:alpha val="43137"/>
                    </a:srgbClr>
                  </a:outerShdw>
                </a:effectLst>
              </a:rPr>
            </a:br>
            <a:r>
              <a:rPr kumimoji="1" lang="en-US" altLang="ja-JP" sz="2400" i="1" dirty="0" smtClean="0">
                <a:effectLst>
                  <a:outerShdw blurRad="38100" dist="38100" dir="2700000" algn="tl">
                    <a:srgbClr val="000000">
                      <a:alpha val="43137"/>
                    </a:srgbClr>
                  </a:outerShdw>
                </a:effectLst>
              </a:rPr>
              <a:t>10</a:t>
            </a:r>
            <a:r>
              <a:rPr kumimoji="1" lang="en-US" altLang="ja-JP" sz="2400" i="1" baseline="30000" dirty="0" smtClean="0">
                <a:effectLst>
                  <a:outerShdw blurRad="38100" dist="38100" dir="2700000" algn="tl">
                    <a:srgbClr val="000000">
                      <a:alpha val="43137"/>
                    </a:srgbClr>
                  </a:outerShdw>
                </a:effectLst>
              </a:rPr>
              <a:t>th</a:t>
            </a:r>
            <a:r>
              <a:rPr kumimoji="1" lang="en-US" altLang="ja-JP" sz="2400" i="1" dirty="0" smtClean="0">
                <a:effectLst>
                  <a:outerShdw blurRad="38100" dist="38100" dir="2700000" algn="tl">
                    <a:srgbClr val="000000">
                      <a:alpha val="43137"/>
                    </a:srgbClr>
                  </a:outerShdw>
                </a:effectLst>
              </a:rPr>
              <a:t> IAEA Technical Meeting on Control, Data Acquisition, and Remote Participation for Fusion Research</a:t>
            </a:r>
            <a:endParaRPr kumimoji="1" lang="ja-JP" altLang="en-US" sz="2400" i="1" dirty="0">
              <a:effectLst>
                <a:outerShdw blurRad="38100" dist="38100" dir="2700000" algn="tl">
                  <a:srgbClr val="000000">
                    <a:alpha val="43137"/>
                  </a:srgbClr>
                </a:outerShdw>
              </a:effectLst>
            </a:endParaRPr>
          </a:p>
        </p:txBody>
      </p:sp>
      <p:pic>
        <p:nvPicPr>
          <p:cNvPr id="2052" name="Picture 4" descr="D:\Nakanisi\my_pct\icons\LHDNIFS_pin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5919" y="2809528"/>
            <a:ext cx="1633594" cy="125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519294"/>
      </p:ext>
    </p:extLst>
  </p:cSld>
  <p:clrMapOvr>
    <a:masterClrMapping/>
  </p:clrMapOvr>
  <p:transition spd="med">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b="1" dirty="0" smtClean="0">
                <a:effectLst>
                  <a:outerShdw blurRad="38100" dist="38100" dir="2700000" algn="tl">
                    <a:srgbClr val="000000">
                      <a:alpha val="43137"/>
                    </a:srgbClr>
                  </a:outerShdw>
                </a:effectLst>
              </a:rPr>
              <a:t>Integrated manager console (cont.)</a:t>
            </a:r>
            <a:endParaRPr lang="en-US" b="1" dirty="0">
              <a:effectLst>
                <a:outerShdw blurRad="38100" dist="38100" dir="2700000" algn="tl">
                  <a:srgbClr val="000000">
                    <a:alpha val="43137"/>
                  </a:srgbClr>
                </a:outerShdw>
              </a:effectLst>
            </a:endParaRPr>
          </a:p>
        </p:txBody>
      </p:sp>
      <p:grpSp>
        <p:nvGrpSpPr>
          <p:cNvPr id="21" name="グループ化 20"/>
          <p:cNvGrpSpPr/>
          <p:nvPr/>
        </p:nvGrpSpPr>
        <p:grpSpPr>
          <a:xfrm>
            <a:off x="107504" y="799299"/>
            <a:ext cx="9144000" cy="4285885"/>
            <a:chOff x="0" y="692696"/>
            <a:chExt cx="9144000" cy="4285885"/>
          </a:xfrm>
        </p:grpSpPr>
        <p:pic>
          <p:nvPicPr>
            <p:cNvPr id="15" name="図 14" descr="DasMonitor#59585.png"/>
            <p:cNvPicPr>
              <a:picLocks noChangeAspect="1"/>
            </p:cNvPicPr>
            <p:nvPr/>
          </p:nvPicPr>
          <p:blipFill>
            <a:blip r:embed="rId2" cstate="print"/>
            <a:srcRect l="-5" t="9383" r="34266" b="61147"/>
            <a:stretch>
              <a:fillRect/>
            </a:stretch>
          </p:blipFill>
          <p:spPr>
            <a:xfrm>
              <a:off x="0" y="692696"/>
              <a:ext cx="9144000" cy="4285885"/>
            </a:xfrm>
            <a:prstGeom prst="rect">
              <a:avLst/>
            </a:prstGeom>
          </p:spPr>
        </p:pic>
        <p:sp>
          <p:nvSpPr>
            <p:cNvPr id="16" name="テキスト ボックス 15"/>
            <p:cNvSpPr txBox="1"/>
            <p:nvPr/>
          </p:nvSpPr>
          <p:spPr>
            <a:xfrm>
              <a:off x="539552" y="1340768"/>
              <a:ext cx="5400600" cy="523220"/>
            </a:xfrm>
            <a:prstGeom prst="rect">
              <a:avLst/>
            </a:prstGeom>
            <a:solidFill>
              <a:schemeClr val="bg1"/>
            </a:solidFill>
          </p:spPr>
          <p:txBody>
            <a:bodyPr wrap="square" rtlCol="0">
              <a:spAutoFit/>
            </a:bodyPr>
            <a:lstStyle/>
            <a:p>
              <a:r>
                <a:rPr lang="en-US" sz="2800" b="1" dirty="0" smtClean="0"/>
                <a:t>DAQ Process Monitor &amp; Manager</a:t>
              </a:r>
              <a:endParaRPr lang="en-US" sz="2800" b="1" dirty="0"/>
            </a:p>
          </p:txBody>
        </p:sp>
        <p:sp>
          <p:nvSpPr>
            <p:cNvPr id="17" name="テキスト ボックス 16"/>
            <p:cNvSpPr txBox="1"/>
            <p:nvPr/>
          </p:nvSpPr>
          <p:spPr>
            <a:xfrm>
              <a:off x="179512" y="888975"/>
              <a:ext cx="1296144" cy="307777"/>
            </a:xfrm>
            <a:prstGeom prst="rect">
              <a:avLst/>
            </a:prstGeom>
            <a:solidFill>
              <a:srgbClr val="E2E2E2"/>
            </a:solidFill>
          </p:spPr>
          <p:txBody>
            <a:bodyPr wrap="square" rtlCol="0">
              <a:spAutoFit/>
            </a:bodyPr>
            <a:lstStyle/>
            <a:p>
              <a:r>
                <a:rPr lang="en-US" sz="1400" u="sng" dirty="0" smtClean="0">
                  <a:effectLst>
                    <a:outerShdw blurRad="38100" dist="38100" dir="2700000" algn="tl">
                      <a:srgbClr val="000000">
                        <a:alpha val="43137"/>
                      </a:srgbClr>
                    </a:outerShdw>
                  </a:effectLst>
                </a:rPr>
                <a:t>A</a:t>
              </a:r>
              <a:r>
                <a:rPr lang="en-US" sz="1400" dirty="0" smtClean="0">
                  <a:effectLst>
                    <a:outerShdw blurRad="38100" dist="38100" dir="2700000" algn="tl">
                      <a:srgbClr val="000000">
                        <a:alpha val="43137"/>
                      </a:srgbClr>
                    </a:outerShdw>
                  </a:effectLst>
                </a:rPr>
                <a:t>pplication</a:t>
              </a:r>
              <a:endParaRPr lang="en-US" sz="1400" dirty="0">
                <a:effectLst>
                  <a:outerShdw blurRad="38100" dist="38100" dir="2700000" algn="tl">
                    <a:srgbClr val="000000">
                      <a:alpha val="43137"/>
                    </a:srgbClr>
                  </a:outerShdw>
                </a:effectLst>
              </a:endParaRPr>
            </a:p>
          </p:txBody>
        </p:sp>
        <p:sp>
          <p:nvSpPr>
            <p:cNvPr id="18" name="テキスト ボックス 17"/>
            <p:cNvSpPr txBox="1"/>
            <p:nvPr/>
          </p:nvSpPr>
          <p:spPr>
            <a:xfrm>
              <a:off x="1403648" y="888975"/>
              <a:ext cx="927720" cy="307777"/>
            </a:xfrm>
            <a:prstGeom prst="rect">
              <a:avLst/>
            </a:prstGeom>
            <a:solidFill>
              <a:srgbClr val="E2E2E2"/>
            </a:solidFill>
          </p:spPr>
          <p:txBody>
            <a:bodyPr wrap="square" rtlCol="0">
              <a:spAutoFit/>
            </a:bodyPr>
            <a:lstStyle/>
            <a:p>
              <a:r>
                <a:rPr lang="en-US" sz="1400" u="sng" dirty="0" smtClean="0">
                  <a:effectLst>
                    <a:outerShdw blurRad="38100" dist="38100" dir="2700000" algn="tl">
                      <a:srgbClr val="000000">
                        <a:alpha val="43137"/>
                      </a:srgbClr>
                    </a:outerShdw>
                  </a:effectLst>
                </a:rPr>
                <a:t>S</a:t>
              </a:r>
              <a:r>
                <a:rPr lang="en-US" sz="1400" dirty="0" smtClean="0">
                  <a:effectLst>
                    <a:outerShdw blurRad="38100" dist="38100" dir="2700000" algn="tl">
                      <a:srgbClr val="000000">
                        <a:alpha val="43137"/>
                      </a:srgbClr>
                    </a:outerShdw>
                  </a:effectLst>
                </a:rPr>
                <a:t>ort</a:t>
              </a:r>
              <a:endParaRPr lang="en-US" sz="1400" dirty="0">
                <a:effectLst>
                  <a:outerShdw blurRad="38100" dist="38100" dir="2700000" algn="tl">
                    <a:srgbClr val="000000">
                      <a:alpha val="43137"/>
                    </a:srgbClr>
                  </a:outerShdw>
                </a:effectLst>
              </a:endParaRPr>
            </a:p>
          </p:txBody>
        </p:sp>
        <p:sp>
          <p:nvSpPr>
            <p:cNvPr id="19" name="テキスト ボックス 18"/>
            <p:cNvSpPr txBox="1"/>
            <p:nvPr/>
          </p:nvSpPr>
          <p:spPr>
            <a:xfrm>
              <a:off x="2195736" y="888975"/>
              <a:ext cx="1296144" cy="307777"/>
            </a:xfrm>
            <a:prstGeom prst="rect">
              <a:avLst/>
            </a:prstGeom>
            <a:solidFill>
              <a:srgbClr val="E2E2E2"/>
            </a:solidFill>
          </p:spPr>
          <p:txBody>
            <a:bodyPr wrap="square" rtlCol="0">
              <a:spAutoFit/>
            </a:bodyPr>
            <a:lstStyle/>
            <a:p>
              <a:r>
                <a:rPr lang="en-US" sz="1400" u="sng" dirty="0" smtClean="0">
                  <a:effectLst>
                    <a:outerShdw blurRad="38100" dist="38100" dir="2700000" algn="tl">
                      <a:srgbClr val="000000">
                        <a:alpha val="43137"/>
                      </a:srgbClr>
                    </a:outerShdw>
                  </a:effectLst>
                </a:rPr>
                <a:t>C</a:t>
              </a:r>
              <a:r>
                <a:rPr lang="en-US" sz="1400" dirty="0" smtClean="0">
                  <a:effectLst>
                    <a:outerShdw blurRad="38100" dist="38100" dir="2700000" algn="tl">
                      <a:srgbClr val="000000">
                        <a:alpha val="43137"/>
                      </a:srgbClr>
                    </a:outerShdw>
                  </a:effectLst>
                </a:rPr>
                <a:t>ommand</a:t>
              </a:r>
            </a:p>
          </p:txBody>
        </p:sp>
        <p:sp>
          <p:nvSpPr>
            <p:cNvPr id="20" name="テキスト ボックス 19"/>
            <p:cNvSpPr txBox="1"/>
            <p:nvPr/>
          </p:nvSpPr>
          <p:spPr>
            <a:xfrm>
              <a:off x="3419872" y="888975"/>
              <a:ext cx="1063352" cy="307777"/>
            </a:xfrm>
            <a:prstGeom prst="rect">
              <a:avLst/>
            </a:prstGeom>
            <a:solidFill>
              <a:srgbClr val="E2E2E2"/>
            </a:solidFill>
          </p:spPr>
          <p:txBody>
            <a:bodyPr wrap="square" rtlCol="0">
              <a:spAutoFit/>
            </a:bodyPr>
            <a:lstStyle/>
            <a:p>
              <a:r>
                <a:rPr lang="en-US" sz="1400" u="sng" dirty="0" smtClean="0">
                  <a:effectLst>
                    <a:outerShdw blurRad="38100" dist="38100" dir="2700000" algn="tl">
                      <a:srgbClr val="000000">
                        <a:alpha val="43137"/>
                      </a:srgbClr>
                    </a:outerShdw>
                  </a:effectLst>
                </a:rPr>
                <a:t>S</a:t>
              </a:r>
              <a:r>
                <a:rPr lang="en-US" sz="1400" dirty="0" smtClean="0">
                  <a:effectLst>
                    <a:outerShdw blurRad="38100" dist="38100" dir="2700000" algn="tl">
                      <a:srgbClr val="000000">
                        <a:alpha val="43137"/>
                      </a:srgbClr>
                    </a:outerShdw>
                  </a:effectLst>
                </a:rPr>
                <a:t>erver</a:t>
              </a:r>
            </a:p>
          </p:txBody>
        </p:sp>
      </p:grpSp>
      <p:pic>
        <p:nvPicPr>
          <p:cNvPr id="10" name="コンテンツ プレースホルダ 9" descr="DiagMenu_e.png"/>
          <p:cNvPicPr>
            <a:picLocks noGrp="1" noChangeAspect="1"/>
          </p:cNvPicPr>
          <p:nvPr>
            <p:ph sz="quarter" idx="13"/>
          </p:nvPr>
        </p:nvPicPr>
        <p:blipFill>
          <a:blip r:embed="rId3" cstate="print"/>
          <a:stretch>
            <a:fillRect/>
          </a:stretch>
        </p:blipFill>
        <p:spPr>
          <a:xfrm>
            <a:off x="2627784" y="4509120"/>
            <a:ext cx="2163049" cy="1724722"/>
          </a:xfrm>
        </p:spPr>
      </p:pic>
      <p:pic>
        <p:nvPicPr>
          <p:cNvPr id="12" name="図 11" descr="HostMenu_e.png"/>
          <p:cNvPicPr>
            <a:picLocks noChangeAspect="1"/>
          </p:cNvPicPr>
          <p:nvPr/>
        </p:nvPicPr>
        <p:blipFill>
          <a:blip r:embed="rId4" cstate="print"/>
          <a:stretch>
            <a:fillRect/>
          </a:stretch>
        </p:blipFill>
        <p:spPr>
          <a:xfrm>
            <a:off x="323528" y="4941168"/>
            <a:ext cx="1705664" cy="1486501"/>
          </a:xfrm>
          <a:prstGeom prst="rect">
            <a:avLst/>
          </a:prstGeom>
        </p:spPr>
      </p:pic>
      <p:pic>
        <p:nvPicPr>
          <p:cNvPr id="11" name="コンテンツ プレースホルダ 10" descr="ErrorDialog_e.png"/>
          <p:cNvPicPr>
            <a:picLocks noGrp="1" noChangeAspect="1"/>
          </p:cNvPicPr>
          <p:nvPr>
            <p:ph sz="quarter" idx="14"/>
          </p:nvPr>
        </p:nvPicPr>
        <p:blipFill>
          <a:blip r:embed="rId5" cstate="print"/>
          <a:stretch>
            <a:fillRect/>
          </a:stretch>
        </p:blipFill>
        <p:spPr>
          <a:xfrm>
            <a:off x="6156176" y="3068960"/>
            <a:ext cx="2757171" cy="3446463"/>
          </a:xfrm>
        </p:spPr>
      </p:pic>
      <p:cxnSp>
        <p:nvCxnSpPr>
          <p:cNvPr id="22" name="直線矢印コネクタ 21"/>
          <p:cNvCxnSpPr/>
          <p:nvPr/>
        </p:nvCxnSpPr>
        <p:spPr>
          <a:xfrm>
            <a:off x="4355976" y="3284984"/>
            <a:ext cx="2016224" cy="1080120"/>
          </a:xfrm>
          <a:prstGeom prst="straightConnector1">
            <a:avLst/>
          </a:prstGeom>
          <a:ln w="57150">
            <a:solidFill>
              <a:srgbClr val="FF000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6084168" y="4365104"/>
            <a:ext cx="2694969"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Popup Error Dialog</a:t>
            </a:r>
            <a:endParaRPr lang="en-US" sz="2400" b="1" dirty="0">
              <a:solidFill>
                <a:srgbClr val="FF0000"/>
              </a:solidFill>
              <a:effectLst>
                <a:outerShdw blurRad="38100" dist="38100" dir="2700000" algn="tl">
                  <a:srgbClr val="000000">
                    <a:alpha val="43137"/>
                  </a:srgbClr>
                </a:outerShdw>
              </a:effectLst>
            </a:endParaRPr>
          </a:p>
        </p:txBody>
      </p:sp>
      <p:cxnSp>
        <p:nvCxnSpPr>
          <p:cNvPr id="26" name="直線矢印コネクタ 25"/>
          <p:cNvCxnSpPr/>
          <p:nvPr/>
        </p:nvCxnSpPr>
        <p:spPr>
          <a:xfrm>
            <a:off x="755576" y="4077072"/>
            <a:ext cx="0" cy="1008112"/>
          </a:xfrm>
          <a:prstGeom prst="straightConnector1">
            <a:avLst/>
          </a:prstGeom>
          <a:ln w="57150">
            <a:solidFill>
              <a:srgbClr val="0000FF"/>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07504" y="6309320"/>
            <a:ext cx="2042547" cy="461665"/>
          </a:xfrm>
          <a:prstGeom prst="rect">
            <a:avLst/>
          </a:prstGeom>
          <a:noFill/>
        </p:spPr>
        <p:txBody>
          <a:bodyPr wrap="none" rtlCol="0">
            <a:spAutoFit/>
          </a:bodyPr>
          <a:lstStyle/>
          <a:p>
            <a:r>
              <a:rPr lang="en-US" sz="2400" b="1" dirty="0" smtClean="0">
                <a:solidFill>
                  <a:srgbClr val="0000FF"/>
                </a:solidFill>
                <a:effectLst>
                  <a:outerShdw blurRad="38100" dist="38100" dir="2700000" algn="tl">
                    <a:srgbClr val="000000">
                      <a:alpha val="43137"/>
                    </a:srgbClr>
                  </a:outerShdw>
                </a:effectLst>
              </a:rPr>
              <a:t>DAQ host </a:t>
            </a:r>
            <a:r>
              <a:rPr lang="en-US" sz="2400" b="1" dirty="0" err="1" smtClean="0">
                <a:solidFill>
                  <a:srgbClr val="0000FF"/>
                </a:solidFill>
                <a:effectLst>
                  <a:outerShdw blurRad="38100" dist="38100" dir="2700000" algn="tl">
                    <a:srgbClr val="000000">
                      <a:alpha val="43137"/>
                    </a:srgbClr>
                  </a:outerShdw>
                </a:effectLst>
              </a:rPr>
              <a:t>ope</a:t>
            </a:r>
            <a:r>
              <a:rPr lang="en-US" sz="2400" b="1" dirty="0" smtClean="0">
                <a:solidFill>
                  <a:srgbClr val="0000FF"/>
                </a:solidFill>
                <a:effectLst>
                  <a:outerShdw blurRad="38100" dist="38100" dir="2700000" algn="tl">
                    <a:srgbClr val="000000">
                      <a:alpha val="43137"/>
                    </a:srgbClr>
                  </a:outerShdw>
                </a:effectLst>
              </a:rPr>
              <a:t>.</a:t>
            </a:r>
            <a:endParaRPr lang="en-US" sz="2400" b="1" dirty="0">
              <a:solidFill>
                <a:srgbClr val="0000FF"/>
              </a:solidFill>
              <a:effectLst>
                <a:outerShdw blurRad="38100" dist="38100" dir="2700000" algn="tl">
                  <a:srgbClr val="000000">
                    <a:alpha val="43137"/>
                  </a:srgbClr>
                </a:outerShdw>
              </a:effectLst>
            </a:endParaRPr>
          </a:p>
        </p:txBody>
      </p:sp>
      <p:cxnSp>
        <p:nvCxnSpPr>
          <p:cNvPr id="29" name="直線矢印コネクタ 28"/>
          <p:cNvCxnSpPr/>
          <p:nvPr/>
        </p:nvCxnSpPr>
        <p:spPr>
          <a:xfrm>
            <a:off x="1979712" y="4293096"/>
            <a:ext cx="720080" cy="648072"/>
          </a:xfrm>
          <a:prstGeom prst="straightConnector1">
            <a:avLst/>
          </a:prstGeom>
          <a:ln w="57150">
            <a:solidFill>
              <a:srgbClr val="7030A0"/>
            </a:solidFill>
            <a:prstDash val="solid"/>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2411760" y="6093296"/>
            <a:ext cx="3647152" cy="461665"/>
          </a:xfrm>
          <a:prstGeom prst="rect">
            <a:avLst/>
          </a:prstGeom>
          <a:noFill/>
        </p:spPr>
        <p:txBody>
          <a:bodyPr wrap="none" rtlCol="0">
            <a:spAutoFit/>
          </a:bodyPr>
          <a:lstStyle/>
          <a:p>
            <a:r>
              <a:rPr lang="en-US" sz="2400" b="1" dirty="0" smtClean="0">
                <a:solidFill>
                  <a:srgbClr val="7030A0"/>
                </a:solidFill>
                <a:effectLst>
                  <a:outerShdw blurRad="38100" dist="38100" dir="2700000" algn="tl">
                    <a:srgbClr val="000000">
                      <a:alpha val="43137"/>
                    </a:srgbClr>
                  </a:outerShdw>
                </a:effectLst>
              </a:rPr>
              <a:t>DAQ process commanding</a:t>
            </a:r>
            <a:endParaRPr lang="en-US" sz="2400" b="1"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1668436"/>
      </p:ext>
    </p:extLst>
  </p:cSld>
  <p:clrMapOvr>
    <a:masterClrMapping/>
  </p:clrMapOvr>
  <p:transition spd="med">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323529" y="764704"/>
            <a:ext cx="7956872" cy="5904656"/>
          </a:xfrm>
        </p:spPr>
        <p:txBody>
          <a:bodyPr/>
          <a:lstStyle/>
          <a:p>
            <a:r>
              <a:rPr lang="en-US" sz="2200" dirty="0" smtClean="0">
                <a:effectLst/>
              </a:rPr>
              <a:t>Remote on/off control of power distribution </a:t>
            </a:r>
            <a:r>
              <a:rPr lang="en-US" sz="2200" dirty="0" smtClean="0">
                <a:effectLst/>
              </a:rPr>
              <a:t>is</a:t>
            </a:r>
            <a:r>
              <a:rPr lang="en-US" sz="2200" dirty="0" smtClean="0">
                <a:effectLst/>
              </a:rPr>
              <a:t> </a:t>
            </a:r>
            <a:r>
              <a:rPr lang="en-US" sz="2200" dirty="0" smtClean="0">
                <a:effectLst/>
              </a:rPr>
              <a:t>necessary in high dose D-D experiments.</a:t>
            </a:r>
          </a:p>
          <a:p>
            <a:pPr lvl="1"/>
            <a:r>
              <a:rPr lang="en-US" sz="2000" dirty="0" smtClean="0">
                <a:effectLst/>
              </a:rPr>
              <a:t>Software-based reset will be inoperable to frozen-up devices.</a:t>
            </a:r>
          </a:p>
          <a:p>
            <a:pPr lvl="1"/>
            <a:r>
              <a:rPr lang="en-US" sz="2000" dirty="0" smtClean="0">
                <a:effectLst/>
              </a:rPr>
              <a:t>&gt;100 device control requires a central management GUI.</a:t>
            </a:r>
          </a:p>
          <a:p>
            <a:pPr lvl="1"/>
            <a:r>
              <a:rPr lang="en-US" sz="2000" dirty="0" smtClean="0">
                <a:effectLst/>
              </a:rPr>
              <a:t>Device-level </a:t>
            </a:r>
            <a:r>
              <a:rPr lang="en-US" sz="2000" dirty="0" err="1" smtClean="0">
                <a:effectLst/>
              </a:rPr>
              <a:t>ope</a:t>
            </a:r>
            <a:r>
              <a:rPr lang="en-US" sz="2000" dirty="0" smtClean="0">
                <a:effectLst/>
              </a:rPr>
              <a:t>. GUI </a:t>
            </a:r>
            <a:r>
              <a:rPr lang="en-US" sz="2000" dirty="0" smtClean="0">
                <a:effectLst/>
              </a:rPr>
              <a:t>should be separated from app./</a:t>
            </a:r>
            <a:r>
              <a:rPr lang="en-US" sz="2000" dirty="0" err="1" smtClean="0">
                <a:effectLst/>
              </a:rPr>
              <a:t>ope</a:t>
            </a:r>
            <a:r>
              <a:rPr lang="en-US" sz="2000" dirty="0" smtClean="0">
                <a:effectLst/>
              </a:rPr>
              <a:t>. </a:t>
            </a:r>
            <a:r>
              <a:rPr lang="en-US" sz="2000" dirty="0" smtClean="0">
                <a:effectLst/>
              </a:rPr>
              <a:t>one.</a:t>
            </a:r>
            <a:endParaRPr lang="en-US" sz="2000" dirty="0" smtClean="0">
              <a:effectLst/>
            </a:endParaRPr>
          </a:p>
        </p:txBody>
      </p:sp>
      <p:sp>
        <p:nvSpPr>
          <p:cNvPr id="3" name="タイトル 2"/>
          <p:cNvSpPr>
            <a:spLocks noGrp="1"/>
          </p:cNvSpPr>
          <p:nvPr>
            <p:ph type="title"/>
          </p:nvPr>
        </p:nvSpPr>
        <p:spPr/>
        <p:txBody>
          <a:bodyPr/>
          <a:lstStyle/>
          <a:p>
            <a:r>
              <a:rPr lang="en-US" dirty="0" smtClean="0"/>
              <a:t>PDU manager GUI</a:t>
            </a:r>
            <a:endParaRPr lang="en-US" dirty="0"/>
          </a:p>
        </p:txBody>
      </p:sp>
      <p:pic>
        <p:nvPicPr>
          <p:cNvPr id="2052" name="Picture 4" descr="D:\Nakanisi\my_text\ICS\LABCOM\PDU\PDU一覧画面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023"/>
          <a:stretch/>
        </p:blipFill>
        <p:spPr bwMode="auto">
          <a:xfrm>
            <a:off x="683568" y="2641270"/>
            <a:ext cx="4286250" cy="40280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Nakanisi\my_text\ICS\LABCOM\PDU\PDU操作画面.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1786" y="4455368"/>
            <a:ext cx="3810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111206"/>
      </p:ext>
    </p:extLst>
  </p:cSld>
  <p:clrMapOvr>
    <a:masterClrMapping/>
  </p:clrMapOvr>
  <p:transition spd="med">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251521" y="764704"/>
            <a:ext cx="6552728" cy="5904656"/>
          </a:xfrm>
        </p:spPr>
        <p:txBody>
          <a:bodyPr>
            <a:normAutofit fontScale="92500" lnSpcReduction="20000"/>
          </a:bodyPr>
          <a:lstStyle/>
          <a:p>
            <a:pPr marL="0" indent="0">
              <a:buNone/>
            </a:pPr>
            <a:r>
              <a:rPr lang="en-US" dirty="0" smtClean="0">
                <a:effectLst/>
              </a:rPr>
              <a:t>The following commercial PDU products have been tested and </a:t>
            </a:r>
            <a:r>
              <a:rPr lang="en-US" dirty="0" smtClean="0">
                <a:effectLst/>
              </a:rPr>
              <a:t>selected for every user case</a:t>
            </a:r>
            <a:r>
              <a:rPr lang="en-US" dirty="0" smtClean="0">
                <a:effectLst/>
              </a:rPr>
              <a:t> </a:t>
            </a:r>
            <a:r>
              <a:rPr lang="en-US" dirty="0" smtClean="0">
                <a:effectLst/>
              </a:rPr>
              <a:t>in LHD.</a:t>
            </a:r>
          </a:p>
          <a:p>
            <a:endParaRPr lang="en-US" dirty="0">
              <a:effectLst/>
            </a:endParaRPr>
          </a:p>
          <a:p>
            <a:pPr lvl="1"/>
            <a:r>
              <a:rPr lang="en-US" dirty="0" smtClean="0">
                <a:effectLst/>
              </a:rPr>
              <a:t>ISA PDU-5115S, 15 Ax2, </a:t>
            </a:r>
            <a:r>
              <a:rPr lang="en-US" dirty="0" err="1" smtClean="0">
                <a:effectLst/>
              </a:rPr>
              <a:t>rsh</a:t>
            </a:r>
            <a:r>
              <a:rPr lang="en-US" dirty="0" smtClean="0">
                <a:effectLst/>
              </a:rPr>
              <a:t>/</a:t>
            </a:r>
            <a:r>
              <a:rPr lang="en-US" dirty="0" err="1" smtClean="0">
                <a:effectLst/>
              </a:rPr>
              <a:t>snmp</a:t>
            </a:r>
            <a:endParaRPr lang="en-US" dirty="0" smtClean="0">
              <a:effectLst/>
            </a:endParaRPr>
          </a:p>
          <a:p>
            <a:pPr lvl="1"/>
            <a:endParaRPr lang="en-US" dirty="0">
              <a:effectLst/>
            </a:endParaRPr>
          </a:p>
          <a:p>
            <a:pPr lvl="1"/>
            <a:endParaRPr lang="en-US" dirty="0" smtClean="0">
              <a:effectLst/>
            </a:endParaRPr>
          </a:p>
          <a:p>
            <a:pPr lvl="1"/>
            <a:r>
              <a:rPr lang="en-US" dirty="0" err="1" smtClean="0">
                <a:effectLst/>
              </a:rPr>
              <a:t>Meikyo</a:t>
            </a:r>
            <a:r>
              <a:rPr lang="en-US" dirty="0" smtClean="0">
                <a:effectLst/>
              </a:rPr>
              <a:t> WATCH BOOT </a:t>
            </a:r>
            <a:r>
              <a:rPr lang="en-US" dirty="0" err="1" smtClean="0">
                <a:effectLst/>
              </a:rPr>
              <a:t>nino</a:t>
            </a:r>
            <a:r>
              <a:rPr lang="en-US" dirty="0">
                <a:effectLst/>
              </a:rPr>
              <a:t> </a:t>
            </a:r>
            <a:r>
              <a:rPr lang="en-US" dirty="0" smtClean="0">
                <a:effectLst/>
              </a:rPr>
              <a:t>(RPC-2LC),</a:t>
            </a:r>
            <a:br>
              <a:rPr lang="en-US" dirty="0" smtClean="0">
                <a:effectLst/>
              </a:rPr>
            </a:br>
            <a:r>
              <a:rPr lang="en-US" dirty="0" smtClean="0">
                <a:effectLst/>
              </a:rPr>
              <a:t>max.15 A (x2), telnet/web/</a:t>
            </a:r>
            <a:r>
              <a:rPr lang="en-US" dirty="0" err="1" smtClean="0">
                <a:effectLst/>
              </a:rPr>
              <a:t>snmp</a:t>
            </a:r>
            <a:endParaRPr lang="en-US" dirty="0" smtClean="0">
              <a:effectLst/>
            </a:endParaRPr>
          </a:p>
          <a:p>
            <a:pPr lvl="1"/>
            <a:endParaRPr lang="en-US" dirty="0" smtClean="0">
              <a:effectLst/>
            </a:endParaRPr>
          </a:p>
          <a:p>
            <a:pPr lvl="1"/>
            <a:endParaRPr lang="en-US" dirty="0">
              <a:effectLst/>
            </a:endParaRPr>
          </a:p>
          <a:p>
            <a:pPr lvl="1"/>
            <a:r>
              <a:rPr lang="en-US" dirty="0" err="1" smtClean="0">
                <a:effectLst/>
              </a:rPr>
              <a:t>Lantronix</a:t>
            </a:r>
            <a:r>
              <a:rPr lang="en-US" dirty="0" smtClean="0">
                <a:effectLst/>
              </a:rPr>
              <a:t> Spider Duo (w/ remote KVM),</a:t>
            </a:r>
            <a:br>
              <a:rPr lang="en-US" dirty="0" smtClean="0">
                <a:effectLst/>
              </a:rPr>
            </a:br>
            <a:r>
              <a:rPr lang="en-US" dirty="0" smtClean="0">
                <a:effectLst/>
              </a:rPr>
              <a:t>10 Ax1, telnet/</a:t>
            </a:r>
            <a:r>
              <a:rPr lang="en-US" dirty="0" err="1" smtClean="0">
                <a:effectLst/>
              </a:rPr>
              <a:t>ssh</a:t>
            </a:r>
            <a:r>
              <a:rPr lang="en-US" dirty="0" smtClean="0">
                <a:effectLst/>
              </a:rPr>
              <a:t>/web</a:t>
            </a:r>
          </a:p>
          <a:p>
            <a:pPr lvl="1"/>
            <a:endParaRPr lang="en-US" dirty="0">
              <a:effectLst/>
            </a:endParaRPr>
          </a:p>
          <a:p>
            <a:pPr lvl="1"/>
            <a:endParaRPr lang="en-US" dirty="0" smtClean="0">
              <a:effectLst/>
            </a:endParaRPr>
          </a:p>
          <a:p>
            <a:pPr lvl="1"/>
            <a:r>
              <a:rPr lang="en-US" dirty="0" smtClean="0">
                <a:effectLst/>
              </a:rPr>
              <a:t>Raritan PX2-5472JV-A1,</a:t>
            </a:r>
            <a:br>
              <a:rPr lang="en-US" dirty="0" smtClean="0">
                <a:effectLst/>
              </a:rPr>
            </a:br>
            <a:r>
              <a:rPr lang="en-US" dirty="0" smtClean="0">
                <a:effectLst/>
              </a:rPr>
              <a:t>max.20A (x24), telnet/</a:t>
            </a:r>
            <a:r>
              <a:rPr lang="en-US" dirty="0" err="1" smtClean="0">
                <a:effectLst/>
              </a:rPr>
              <a:t>ssh</a:t>
            </a:r>
            <a:r>
              <a:rPr lang="en-US" dirty="0" smtClean="0">
                <a:effectLst/>
              </a:rPr>
              <a:t>/web/</a:t>
            </a:r>
            <a:r>
              <a:rPr lang="en-US" dirty="0" err="1" smtClean="0">
                <a:effectLst/>
              </a:rPr>
              <a:t>snmp</a:t>
            </a:r>
            <a:endParaRPr lang="en-US" dirty="0" smtClean="0">
              <a:effectLst/>
            </a:endParaRPr>
          </a:p>
          <a:p>
            <a:endParaRPr lang="en-US" dirty="0">
              <a:effectLst/>
            </a:endParaRPr>
          </a:p>
          <a:p>
            <a:r>
              <a:rPr lang="en-US" dirty="0" smtClean="0">
                <a:effectLst/>
              </a:rPr>
              <a:t>The central manager </a:t>
            </a:r>
            <a:r>
              <a:rPr lang="en-US" dirty="0" smtClean="0">
                <a:effectLst/>
              </a:rPr>
              <a:t>GUI covers the variation</a:t>
            </a:r>
            <a:br>
              <a:rPr lang="en-US" dirty="0" smtClean="0">
                <a:effectLst/>
              </a:rPr>
            </a:br>
            <a:r>
              <a:rPr lang="en-US" dirty="0" smtClean="0">
                <a:effectLst/>
              </a:rPr>
              <a:t>of products and their protocols.</a:t>
            </a:r>
            <a:endParaRPr lang="en-US" dirty="0">
              <a:effectLst/>
            </a:endParaRPr>
          </a:p>
        </p:txBody>
      </p:sp>
      <p:sp>
        <p:nvSpPr>
          <p:cNvPr id="3" name="タイトル 2"/>
          <p:cNvSpPr>
            <a:spLocks noGrp="1"/>
          </p:cNvSpPr>
          <p:nvPr>
            <p:ph type="title"/>
          </p:nvPr>
        </p:nvSpPr>
        <p:spPr/>
        <p:txBody>
          <a:bodyPr/>
          <a:lstStyle/>
          <a:p>
            <a:r>
              <a:rPr lang="en-US" dirty="0" smtClean="0"/>
              <a:t>PDU products</a:t>
            </a:r>
            <a:endParaRPr lang="en-US" dirty="0"/>
          </a:p>
        </p:txBody>
      </p:sp>
      <p:pic>
        <p:nvPicPr>
          <p:cNvPr id="3074" name="Picture 2" descr="D:\Nakanisi\my_pct\Photos\PDU-5115S.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74" t="24268" r="19683" b="20505"/>
          <a:stretch/>
        </p:blipFill>
        <p:spPr bwMode="auto">
          <a:xfrm>
            <a:off x="6717645" y="776177"/>
            <a:ext cx="2030819" cy="99946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WATCH BOOT nino　RPC-M2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WATCH BOOT nino　RPC-M2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0" name="Picture 8" descr="http://www.meikyo.co.jp/product/up_img/1389928128-681217_2.jpg?r=19052160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2204865"/>
            <a:ext cx="2043113" cy="80781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968"/>
          <a:stretch/>
        </p:blipFill>
        <p:spPr bwMode="auto">
          <a:xfrm>
            <a:off x="6936804" y="3541524"/>
            <a:ext cx="2171700" cy="154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descr="http://www.pcserver1.jp/rs_up/photolib/0/0/0/0/0/u/34/251_nspsv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5994" y="5517232"/>
            <a:ext cx="2857500" cy="115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78654"/>
      </p:ext>
    </p:extLst>
  </p:cSld>
  <p:clrMapOvr>
    <a:masterClrMapping/>
  </p:clrMapOvr>
  <p:transition spd="med">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a:bodyPr>
          <a:lstStyle/>
          <a:p>
            <a:r>
              <a:rPr lang="en-US" dirty="0">
                <a:effectLst/>
              </a:rPr>
              <a:t>LHD is preparing for high radiation D-D experiments. </a:t>
            </a:r>
          </a:p>
          <a:p>
            <a:pPr lvl="1"/>
            <a:r>
              <a:rPr lang="en-US" sz="2000" dirty="0" smtClean="0">
                <a:effectLst/>
              </a:rPr>
              <a:t>Not </a:t>
            </a:r>
            <a:r>
              <a:rPr lang="en-US" sz="2000" dirty="0">
                <a:effectLst/>
              </a:rPr>
              <a:t>only process monitoring/commanding but also power </a:t>
            </a:r>
            <a:r>
              <a:rPr lang="en-US" sz="2000" dirty="0" smtClean="0">
                <a:effectLst/>
              </a:rPr>
              <a:t>on/off control have been enabled for remote controllability.</a:t>
            </a:r>
            <a:endParaRPr lang="en-US" sz="2000" dirty="0">
              <a:effectLst/>
            </a:endParaRPr>
          </a:p>
          <a:p>
            <a:pPr lvl="1"/>
            <a:r>
              <a:rPr lang="en-US" sz="2000" dirty="0">
                <a:effectLst/>
              </a:rPr>
              <a:t>The integrated manager has been completed with GUI.</a:t>
            </a:r>
          </a:p>
          <a:p>
            <a:pPr lvl="1"/>
            <a:r>
              <a:rPr lang="en-US" sz="2000" dirty="0">
                <a:effectLst/>
              </a:rPr>
              <a:t>PDU control is separated from the process operation GUI, considering </a:t>
            </a:r>
            <a:r>
              <a:rPr lang="en-US" sz="2000" dirty="0" smtClean="0">
                <a:effectLst/>
              </a:rPr>
              <a:t>the device safety </a:t>
            </a:r>
            <a:r>
              <a:rPr lang="en-US" sz="2000" dirty="0">
                <a:effectLst/>
              </a:rPr>
              <a:t>against human mistakes.</a:t>
            </a:r>
          </a:p>
          <a:p>
            <a:pPr lvl="1"/>
            <a:endParaRPr lang="en-US" sz="2000" dirty="0">
              <a:effectLst/>
            </a:endParaRPr>
          </a:p>
          <a:p>
            <a:r>
              <a:rPr lang="en-US" dirty="0" smtClean="0">
                <a:effectLst/>
              </a:rPr>
              <a:t>During the </a:t>
            </a:r>
            <a:r>
              <a:rPr lang="en-US" altLang="ja-JP" dirty="0" smtClean="0">
                <a:effectLst/>
              </a:rPr>
              <a:t>plasma campaign, </a:t>
            </a:r>
            <a:r>
              <a:rPr lang="en-US" altLang="ja-JP" dirty="0" err="1" smtClean="0">
                <a:effectLst/>
              </a:rPr>
              <a:t>WiFi</a:t>
            </a:r>
            <a:r>
              <a:rPr lang="en-US" altLang="ja-JP" dirty="0" smtClean="0">
                <a:effectLst/>
              </a:rPr>
              <a:t> connections have been examined in the LHD torus hall.</a:t>
            </a:r>
            <a:endParaRPr lang="en-US" dirty="0" smtClean="0">
              <a:effectLst/>
            </a:endParaRPr>
          </a:p>
          <a:p>
            <a:pPr lvl="1"/>
            <a:r>
              <a:rPr lang="en-US" sz="2000" dirty="0" smtClean="0">
                <a:effectLst/>
              </a:rPr>
              <a:t>It revealed that usual </a:t>
            </a:r>
            <a:r>
              <a:rPr lang="en-US" sz="2000" dirty="0" err="1" smtClean="0">
                <a:effectLst/>
              </a:rPr>
              <a:t>WiFi</a:t>
            </a:r>
            <a:r>
              <a:rPr lang="en-US" sz="2000" dirty="0" smtClean="0">
                <a:effectLst/>
              </a:rPr>
              <a:t> is not enough reliable for using in fusion plasma experiments.</a:t>
            </a:r>
          </a:p>
          <a:p>
            <a:pPr lvl="1"/>
            <a:endParaRPr lang="en-US" sz="2000" dirty="0">
              <a:effectLst/>
            </a:endParaRPr>
          </a:p>
          <a:p>
            <a:r>
              <a:rPr lang="en-US" dirty="0" smtClean="0">
                <a:effectLst/>
              </a:rPr>
              <a:t>Timing distribution unit has been upgraded</a:t>
            </a:r>
          </a:p>
          <a:p>
            <a:pPr lvl="1"/>
            <a:r>
              <a:rPr lang="en-US" dirty="0" smtClean="0">
                <a:effectLst/>
              </a:rPr>
              <a:t>to be maintenance-free, down-sized, easy-upgradable, low cost, FPGA-based </a:t>
            </a:r>
            <a:r>
              <a:rPr lang="en-US" dirty="0" err="1" smtClean="0">
                <a:effectLst/>
              </a:rPr>
              <a:t>SoC.</a:t>
            </a:r>
            <a:endParaRPr lang="en-US" dirty="0" smtClean="0">
              <a:effectLst/>
            </a:endParaRPr>
          </a:p>
          <a:p>
            <a:endParaRPr lang="en-US" dirty="0" smtClean="0">
              <a:effectLst/>
            </a:endParaRPr>
          </a:p>
        </p:txBody>
      </p:sp>
      <p:sp>
        <p:nvSpPr>
          <p:cNvPr id="3" name="タイトル 2"/>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798296374"/>
      </p:ext>
    </p:extLst>
  </p:cSld>
  <p:clrMapOvr>
    <a:masterClrMapping/>
  </p:clrMapOvr>
  <p:transition spd="med">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fontScale="55000" lnSpcReduction="20000"/>
          </a:bodyPr>
          <a:lstStyle/>
          <a:p>
            <a:r>
              <a:rPr lang="en-US" dirty="0">
                <a:effectLst/>
              </a:rPr>
              <a:t>The LHD is planning to start D-D experiments in the late 2015 Japanese fiscal year. After the beginning of D-D experiments, the opportunity for the maintenance works inside the torus room will be conspicuously reduced so that all the intelligent instruments must be remotely controlled. </a:t>
            </a:r>
          </a:p>
          <a:p>
            <a:r>
              <a:rPr lang="en-US" dirty="0">
                <a:effectLst/>
              </a:rPr>
              <a:t>The LHD data acquisition (DAQ) and archiving system have been using about 110 DAQ frontend [1]. For their central management, a real-time DAQ progress monitoring system has been implemented, where the operator can remotely command every DAQ node separately or wholly at once [2].</a:t>
            </a:r>
          </a:p>
          <a:p>
            <a:r>
              <a:rPr lang="en-US" dirty="0">
                <a:effectLst/>
              </a:rPr>
              <a:t>Every DAQ frontend consists of modular digitizers, backplane chassis, and a DAQ computer sometimes with an optical interface and peripheral devices. However, these electronics are well known to suffer the “single-event effect (SEE)” from the D-D neutrons. In that case, the software-based remote operation might become ineffective to reset the </a:t>
            </a:r>
            <a:r>
              <a:rPr lang="en-US" dirty="0" err="1">
                <a:effectLst/>
              </a:rPr>
              <a:t>nonresponding</a:t>
            </a:r>
            <a:r>
              <a:rPr lang="en-US" dirty="0">
                <a:effectLst/>
              </a:rPr>
              <a:t> fault device. Therefore, it is indispensable to be able to securely intercept or recycle the electric power of the device for recovering from the D-D peculiar malfunctions, such as the SEE failures.</a:t>
            </a:r>
          </a:p>
          <a:p>
            <a:r>
              <a:rPr lang="en-US" dirty="0">
                <a:effectLst/>
              </a:rPr>
              <a:t>In this study, a centralized control and monitor function has been developed for the number of power distribution units (PDUs) installed for every DAQ node. The central management system of the DAQ computers has been based on the “multi-agent” model, and thus, the communication protocol between them has been unified. However, it is difficult to unify the protocol for multi-vendor’s commercial PDU products. Therefore, the central PDU management system has adopted the plugin structure in which the plugin modules can absorb the differences between the products.</a:t>
            </a:r>
          </a:p>
          <a:p>
            <a:r>
              <a:rPr lang="en-US" dirty="0">
                <a:effectLst/>
              </a:rPr>
              <a:t>Another device control network is the LHD timing distribution system which adopts the tree-structured dedicated fiber links from the master modulator to the terminal demodulators [3]. Not only the synchronized operation but also the standalone operation is possible for local dry runs or calibration tests with the homemade “sequence emulator” commanding.</a:t>
            </a:r>
          </a:p>
          <a:p>
            <a:r>
              <a:rPr lang="en-US" dirty="0">
                <a:effectLst/>
              </a:rPr>
              <a:t>The combination of above mentioned functionalities has realized the flexible and highly reliable remote control infrastructure for the plasma diagnostics and the device management in LHD.</a:t>
            </a:r>
            <a:endParaRPr lang="en-US" dirty="0"/>
          </a:p>
        </p:txBody>
      </p:sp>
      <p:sp>
        <p:nvSpPr>
          <p:cNvPr id="3" name="タイトル 2"/>
          <p:cNvSpPr>
            <a:spLocks noGrp="1"/>
          </p:cNvSpPr>
          <p:nvPr>
            <p:ph type="title"/>
          </p:nvPr>
        </p:nvSpPr>
        <p:spPr/>
        <p:txBody>
          <a:bodyPr/>
          <a:lstStyle/>
          <a:p>
            <a:r>
              <a:rPr lang="en-US" dirty="0" smtClean="0"/>
              <a:t>Abstract</a:t>
            </a:r>
            <a:endParaRPr lang="en-US" dirty="0"/>
          </a:p>
        </p:txBody>
      </p:sp>
    </p:spTree>
    <p:extLst>
      <p:ext uri="{BB962C8B-B14F-4D97-AF65-F5344CB8AC3E}">
        <p14:creationId xmlns:p14="http://schemas.microsoft.com/office/powerpoint/2010/main" val="3098913245"/>
      </p:ext>
    </p:extLst>
  </p:cSld>
  <p:clrMapOvr>
    <a:masterClrMapping/>
  </p:clrMapOvr>
  <p:transition spd="med">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normAutofit fontScale="92500" lnSpcReduction="10000"/>
          </a:bodyPr>
          <a:lstStyle/>
          <a:p>
            <a:r>
              <a:rPr lang="en-US" sz="2000" dirty="0">
                <a:effectLst/>
              </a:rPr>
              <a:t>LHD plans to start D-D experiments in late 2016 FY.</a:t>
            </a:r>
          </a:p>
          <a:p>
            <a:pPr lvl="1"/>
            <a:r>
              <a:rPr lang="en-US" sz="1800" dirty="0">
                <a:effectLst/>
              </a:rPr>
              <a:t>After D-D exp. started, maintenance works in torus room will be highly restricted.</a:t>
            </a:r>
          </a:p>
          <a:p>
            <a:pPr lvl="1"/>
            <a:endParaRPr lang="en-US" sz="1800" dirty="0">
              <a:effectLst/>
            </a:endParaRPr>
          </a:p>
          <a:p>
            <a:r>
              <a:rPr lang="en-US" sz="2000" dirty="0" smtClean="0">
                <a:effectLst/>
              </a:rPr>
              <a:t>LHD </a:t>
            </a:r>
            <a:r>
              <a:rPr lang="en-US" sz="2000" dirty="0">
                <a:effectLst/>
              </a:rPr>
              <a:t>data acquisition (DAQ) system uses 110 distributed nodes.</a:t>
            </a:r>
          </a:p>
          <a:p>
            <a:pPr lvl="1"/>
            <a:r>
              <a:rPr lang="en-US" sz="1800" dirty="0" smtClean="0">
                <a:effectLst/>
              </a:rPr>
              <a:t>Every </a:t>
            </a:r>
            <a:r>
              <a:rPr lang="en-US" sz="1800" dirty="0">
                <a:effectLst/>
              </a:rPr>
              <a:t>DAQ node </a:t>
            </a:r>
            <a:r>
              <a:rPr lang="en-US" sz="1800" dirty="0" smtClean="0">
                <a:effectLst/>
              </a:rPr>
              <a:t>can be monitored and controlled separately </a:t>
            </a:r>
            <a:r>
              <a:rPr lang="en-US" sz="1800" dirty="0">
                <a:effectLst/>
              </a:rPr>
              <a:t>or </a:t>
            </a:r>
            <a:r>
              <a:rPr lang="en-US" sz="1800" dirty="0" smtClean="0">
                <a:effectLst/>
              </a:rPr>
              <a:t>wholly</a:t>
            </a:r>
            <a:r>
              <a:rPr lang="en-US" sz="1800" dirty="0">
                <a:effectLst/>
              </a:rPr>
              <a:t> </a:t>
            </a:r>
            <a:r>
              <a:rPr lang="en-US" sz="1800" dirty="0" smtClean="0">
                <a:effectLst/>
              </a:rPr>
              <a:t>through the central DAQ manager system in real time.</a:t>
            </a:r>
          </a:p>
          <a:p>
            <a:pPr lvl="1"/>
            <a:endParaRPr lang="en-US" sz="1800" dirty="0">
              <a:effectLst/>
              <a:cs typeface="Calibri" panose="020F0502020204030204" pitchFamily="34" charset="0"/>
            </a:endParaRPr>
          </a:p>
          <a:p>
            <a:r>
              <a:rPr lang="en-US" sz="2000" dirty="0" smtClean="0">
                <a:effectLst/>
                <a:cs typeface="Calibri" panose="020F0502020204030204" pitchFamily="34" charset="0"/>
              </a:rPr>
              <a:t>All the instruments must be remotely managed.</a:t>
            </a:r>
            <a:endParaRPr lang="en-US" sz="2000" dirty="0">
              <a:effectLst/>
              <a:cs typeface="Calibri" panose="020F0502020204030204" pitchFamily="34" charset="0"/>
            </a:endParaRPr>
          </a:p>
          <a:p>
            <a:pPr lvl="1"/>
            <a:r>
              <a:rPr lang="en-US" sz="1800" dirty="0" smtClean="0">
                <a:effectLst/>
              </a:rPr>
              <a:t>However, D-D </a:t>
            </a:r>
            <a:r>
              <a:rPr lang="en-US" sz="1800" dirty="0">
                <a:effectLst/>
              </a:rPr>
              <a:t>neutrons may cause the electronics </a:t>
            </a:r>
            <a:r>
              <a:rPr lang="en-US" sz="1800" dirty="0" smtClean="0">
                <a:effectLst/>
              </a:rPr>
              <a:t>non-responding,</a:t>
            </a:r>
            <a:br>
              <a:rPr lang="en-US" sz="1800" dirty="0" smtClean="0">
                <a:effectLst/>
              </a:rPr>
            </a:br>
            <a:r>
              <a:rPr lang="en-US" sz="1800" dirty="0" smtClean="0">
                <a:effectLst/>
              </a:rPr>
              <a:t> </a:t>
            </a:r>
            <a:r>
              <a:rPr lang="en-US" sz="1800" i="1" dirty="0" smtClean="0">
                <a:effectLst/>
              </a:rPr>
              <a:t>i.e.</a:t>
            </a:r>
            <a:r>
              <a:rPr lang="en-US" sz="1800" dirty="0" smtClean="0">
                <a:effectLst/>
              </a:rPr>
              <a:t> single event effects (SEEs). </a:t>
            </a:r>
            <a:endParaRPr lang="en-US" sz="1800" dirty="0">
              <a:effectLst/>
            </a:endParaRPr>
          </a:p>
          <a:p>
            <a:pPr lvl="1"/>
            <a:endParaRPr lang="en-US" sz="1800" dirty="0" smtClean="0">
              <a:effectLst/>
              <a:cs typeface="Calibri" panose="020F0502020204030204" pitchFamily="34" charset="0"/>
            </a:endParaRPr>
          </a:p>
          <a:p>
            <a:pPr lvl="1"/>
            <a:r>
              <a:rPr lang="en-US" sz="1800" dirty="0" smtClean="0">
                <a:effectLst/>
                <a:cs typeface="Calibri" panose="020F0502020204030204" pitchFamily="34" charset="0"/>
              </a:rPr>
              <a:t>Software-based remote controls are ineffective for non-responding electronics.</a:t>
            </a:r>
          </a:p>
          <a:p>
            <a:pPr lvl="1"/>
            <a:endParaRPr lang="en-US" sz="1800" dirty="0">
              <a:effectLst/>
              <a:cs typeface="Calibri" panose="020F0502020204030204" pitchFamily="34" charset="0"/>
            </a:endParaRPr>
          </a:p>
          <a:p>
            <a:pPr lvl="1"/>
            <a:r>
              <a:rPr lang="en-US" sz="1800" dirty="0">
                <a:effectLst/>
                <a:cs typeface="Calibri" panose="020F0502020204030204" pitchFamily="34" charset="0"/>
              </a:rPr>
              <a:t>R</a:t>
            </a:r>
            <a:r>
              <a:rPr lang="en-US" sz="1800" dirty="0" smtClean="0">
                <a:effectLst/>
                <a:cs typeface="Calibri" panose="020F0502020204030204" pitchFamily="34" charset="0"/>
              </a:rPr>
              <a:t>emote </a:t>
            </a:r>
            <a:r>
              <a:rPr lang="en-US" sz="1800" b="1" dirty="0" smtClean="0">
                <a:solidFill>
                  <a:srgbClr val="C00000"/>
                </a:solidFill>
                <a:cs typeface="Calibri" panose="020F0502020204030204" pitchFamily="34" charset="0"/>
              </a:rPr>
              <a:t>power recycle </a:t>
            </a:r>
            <a:r>
              <a:rPr lang="en-US" sz="1800" dirty="0" smtClean="0">
                <a:effectLst/>
                <a:cs typeface="Calibri" panose="020F0502020204030204" pitchFamily="34" charset="0"/>
              </a:rPr>
              <a:t>will be necessary to reset</a:t>
            </a:r>
            <a:r>
              <a:rPr lang="en-US" altLang="ja-JP" sz="1800" dirty="0">
                <a:effectLst/>
                <a:cs typeface="Calibri" panose="020F0502020204030204" pitchFamily="34" charset="0"/>
              </a:rPr>
              <a:t> </a:t>
            </a:r>
            <a:r>
              <a:rPr lang="en-US" altLang="ja-JP" sz="1800" dirty="0" smtClean="0">
                <a:effectLst/>
                <a:cs typeface="Calibri" panose="020F0502020204030204" pitchFamily="34" charset="0"/>
              </a:rPr>
              <a:t>hardware</a:t>
            </a:r>
            <a:r>
              <a:rPr lang="en-US" altLang="ja-JP" sz="1800" dirty="0" smtClean="0">
                <a:effectLst/>
                <a:cs typeface="Calibri" panose="020F0502020204030204" pitchFamily="34" charset="0"/>
              </a:rPr>
              <a:t>, i</a:t>
            </a:r>
            <a:r>
              <a:rPr lang="en-US" sz="1800" dirty="0" smtClean="0">
                <a:effectLst/>
                <a:cs typeface="Calibri" panose="020F0502020204030204" pitchFamily="34" charset="0"/>
              </a:rPr>
              <a:t>n </a:t>
            </a:r>
            <a:r>
              <a:rPr lang="en-US" sz="1800" dirty="0">
                <a:effectLst/>
                <a:cs typeface="Calibri" panose="020F0502020204030204" pitchFamily="34" charset="0"/>
              </a:rPr>
              <a:t>addition to the detailed real-time process monitoring and </a:t>
            </a:r>
            <a:r>
              <a:rPr lang="en-US" sz="1800" dirty="0" smtClean="0">
                <a:effectLst/>
                <a:cs typeface="Calibri" panose="020F0502020204030204" pitchFamily="34" charset="0"/>
              </a:rPr>
              <a:t>control</a:t>
            </a:r>
            <a:r>
              <a:rPr lang="en-US" sz="1800" dirty="0">
                <a:effectLst/>
                <a:cs typeface="Calibri" panose="020F0502020204030204" pitchFamily="34" charset="0"/>
              </a:rPr>
              <a:t>.</a:t>
            </a:r>
            <a:endParaRPr lang="en-US" sz="1800" dirty="0" smtClean="0">
              <a:effectLst/>
              <a:cs typeface="Calibri" panose="020F0502020204030204" pitchFamily="34" charset="0"/>
            </a:endParaRPr>
          </a:p>
          <a:p>
            <a:endParaRPr lang="en-US" sz="2000" dirty="0" smtClean="0">
              <a:effectLst/>
              <a:cs typeface="Calibri" panose="020F0502020204030204" pitchFamily="34" charset="0"/>
            </a:endParaRPr>
          </a:p>
          <a:p>
            <a:r>
              <a:rPr lang="en-US" sz="2000" dirty="0" smtClean="0">
                <a:effectLst/>
                <a:cs typeface="Calibri" panose="020F0502020204030204" pitchFamily="34" charset="0"/>
              </a:rPr>
              <a:t>Integrated remote control &amp; monitor system will be necessary on both software and hardware levels.</a:t>
            </a:r>
            <a:endParaRPr lang="en-US" sz="2000" dirty="0">
              <a:effectLst/>
              <a:cs typeface="Calibri" panose="020F0502020204030204" pitchFamily="34" charset="0"/>
            </a:endParaRPr>
          </a:p>
        </p:txBody>
      </p:sp>
      <p:sp>
        <p:nvSpPr>
          <p:cNvPr id="3" name="タイトル 2"/>
          <p:cNvSpPr>
            <a:spLocks noGrp="1"/>
          </p:cNvSpPr>
          <p:nvPr>
            <p:ph type="title"/>
          </p:nvPr>
        </p:nvSpPr>
        <p:spPr/>
        <p:txBody>
          <a:bodyPr>
            <a:normAutofit/>
          </a:bodyPr>
          <a:lstStyle/>
          <a:p>
            <a:r>
              <a:rPr lang="en-US" dirty="0" smtClean="0"/>
              <a:t>Background</a:t>
            </a:r>
            <a:endParaRPr lang="en-US" dirty="0"/>
          </a:p>
        </p:txBody>
      </p:sp>
      <p:cxnSp>
        <p:nvCxnSpPr>
          <p:cNvPr id="5" name="直線矢印コネクタ 4"/>
          <p:cNvCxnSpPr/>
          <p:nvPr/>
        </p:nvCxnSpPr>
        <p:spPr>
          <a:xfrm>
            <a:off x="4572000" y="4581128"/>
            <a:ext cx="0" cy="360040"/>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543586"/>
      </p:ext>
    </p:extLst>
  </p:cSld>
  <p:clrMapOvr>
    <a:masterClrMapping/>
  </p:clrMapOvr>
  <p:transition spd="med">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404027" y="764704"/>
            <a:ext cx="7408333" cy="5904656"/>
          </a:xfrm>
        </p:spPr>
        <p:txBody>
          <a:bodyPr>
            <a:normAutofit/>
          </a:bodyPr>
          <a:lstStyle/>
          <a:p>
            <a:r>
              <a:rPr kumimoji="1" lang="en-US" altLang="ja-JP" sz="2200" dirty="0" smtClean="0">
                <a:effectLst/>
              </a:rPr>
              <a:t>No. of DAQs goes up to ~110 in 2014–2015.</a:t>
            </a:r>
          </a:p>
          <a:p>
            <a:r>
              <a:rPr kumimoji="1" lang="en-US" altLang="ja-JP" sz="2200" dirty="0" smtClean="0">
                <a:effectLst/>
              </a:rPr>
              <a:t>Raw data amount </a:t>
            </a:r>
            <a:r>
              <a:rPr kumimoji="1" lang="en-US" altLang="ja-JP" sz="2200" dirty="0" smtClean="0">
                <a:effectLst/>
              </a:rPr>
              <a:t>still keeps </a:t>
            </a:r>
            <a:r>
              <a:rPr kumimoji="1" lang="en-US" altLang="ja-JP" sz="2200" dirty="0" smtClean="0">
                <a:effectLst/>
              </a:rPr>
              <a:t>growing:</a:t>
            </a:r>
          </a:p>
          <a:p>
            <a:pPr lvl="1"/>
            <a:r>
              <a:rPr kumimoji="1" lang="en-US" altLang="ja-JP" sz="2000" dirty="0" smtClean="0">
                <a:effectLst/>
              </a:rPr>
              <a:t>&gt; 30 GB/pulse, 892 GB/40 min. long pulse (2014)</a:t>
            </a:r>
            <a:br>
              <a:rPr kumimoji="1" lang="en-US" altLang="ja-JP" sz="2000" dirty="0" smtClean="0">
                <a:effectLst/>
              </a:rPr>
            </a:br>
            <a:r>
              <a:rPr kumimoji="1" lang="en-US" altLang="ja-JP" sz="2000" dirty="0" smtClean="0">
                <a:effectLst/>
              </a:rPr>
              <a:t>which is reaching </a:t>
            </a:r>
            <a:r>
              <a:rPr kumimoji="1" lang="en-US" altLang="ja-JP" sz="2000" dirty="0" smtClean="0">
                <a:effectLst/>
              </a:rPr>
              <a:t>the ITER region, 1 TB/pulse ?</a:t>
            </a:r>
            <a:endParaRPr kumimoji="1" lang="ja-JP" altLang="en-US" sz="2000" dirty="0">
              <a:effectLst/>
            </a:endParaRPr>
          </a:p>
        </p:txBody>
      </p:sp>
      <p:sp>
        <p:nvSpPr>
          <p:cNvPr id="3" name="タイトル 2"/>
          <p:cNvSpPr>
            <a:spLocks noGrp="1"/>
          </p:cNvSpPr>
          <p:nvPr>
            <p:ph type="title"/>
          </p:nvPr>
        </p:nvSpPr>
        <p:spPr/>
        <p:txBody>
          <a:bodyPr/>
          <a:lstStyle/>
          <a:p>
            <a:r>
              <a:rPr lang="en-US" altLang="ja-JP" dirty="0" smtClean="0"/>
              <a:t>Present status </a:t>
            </a:r>
            <a:r>
              <a:rPr lang="en-US" altLang="ja-JP" dirty="0"/>
              <a:t>in </a:t>
            </a:r>
            <a:r>
              <a:rPr lang="en-US" altLang="ja-JP" dirty="0" smtClean="0"/>
              <a:t>LHD data growth</a:t>
            </a:r>
            <a:endParaRPr kumimoji="1" lang="ja-JP" altLang="en-US" dirty="0"/>
          </a:p>
        </p:txBody>
      </p:sp>
      <p:pic>
        <p:nvPicPr>
          <p:cNvPr id="4" name="コンテンツ プレースホルダ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411" y="3289374"/>
            <a:ext cx="3819525" cy="2731914"/>
          </a:xfrm>
          <a:prstGeom prst="rect">
            <a:avLst/>
          </a:prstGeom>
        </p:spPr>
      </p:pic>
      <p:pic>
        <p:nvPicPr>
          <p:cNvPr id="5" name="コンテンツ プレースホルダー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516" y="2647787"/>
            <a:ext cx="5236334" cy="3702073"/>
          </a:xfrm>
          <a:prstGeom prst="rect">
            <a:avLst/>
          </a:prstGeom>
        </p:spPr>
      </p:pic>
      <p:sp>
        <p:nvSpPr>
          <p:cNvPr id="6" name="テキスト ボックス 5"/>
          <p:cNvSpPr txBox="1"/>
          <p:nvPr/>
        </p:nvSpPr>
        <p:spPr>
          <a:xfrm>
            <a:off x="8082136" y="2420888"/>
            <a:ext cx="900608" cy="369332"/>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892 GB</a:t>
            </a:r>
            <a:endParaRPr lang="en-US" dirty="0">
              <a:solidFill>
                <a:srgbClr val="FF0000"/>
              </a:solidFill>
              <a:effectLst>
                <a:outerShdw blurRad="38100" dist="38100" dir="2700000" algn="tl">
                  <a:srgbClr val="000000">
                    <a:alpha val="43137"/>
                  </a:srgbClr>
                </a:outerShdw>
              </a:effectLst>
            </a:endParaRPr>
          </a:p>
        </p:txBody>
      </p:sp>
      <p:cxnSp>
        <p:nvCxnSpPr>
          <p:cNvPr id="7" name="直線矢印コネクタ 6"/>
          <p:cNvCxnSpPr/>
          <p:nvPr/>
        </p:nvCxnSpPr>
        <p:spPr>
          <a:xfrm flipV="1">
            <a:off x="4572000" y="3469540"/>
            <a:ext cx="3960440" cy="1440160"/>
          </a:xfrm>
          <a:prstGeom prst="straightConnector1">
            <a:avLst/>
          </a:prstGeom>
          <a:ln w="57150">
            <a:solidFill>
              <a:srgbClr val="00FF00"/>
            </a:solidFill>
            <a:prstDash val="sysDot"/>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4572000" y="2749460"/>
            <a:ext cx="3923928" cy="1440160"/>
          </a:xfrm>
          <a:prstGeom prst="straightConnector1">
            <a:avLst/>
          </a:prstGeom>
          <a:ln w="57150">
            <a:solidFill>
              <a:srgbClr val="FF0000"/>
            </a:solidFill>
            <a:prstDash val="dash"/>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683568" y="3789040"/>
            <a:ext cx="3384376" cy="1800200"/>
          </a:xfrm>
          <a:prstGeom prst="straightConnector1">
            <a:avLst/>
          </a:prstGeom>
          <a:ln w="76200">
            <a:solidFill>
              <a:srgbClr val="0000FF"/>
            </a:solidFill>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743846"/>
      </p:ext>
    </p:extLst>
  </p:cSld>
  <p:clrMapOvr>
    <a:masterClrMapping/>
  </p:clrMapOvr>
  <p:transition spd="med">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 1"/>
          <p:cNvSpPr>
            <a:spLocks noGrp="1"/>
          </p:cNvSpPr>
          <p:nvPr>
            <p:ph idx="1"/>
          </p:nvPr>
        </p:nvSpPr>
        <p:spPr>
          <a:xfrm>
            <a:off x="323528" y="764704"/>
            <a:ext cx="8352928" cy="5904656"/>
          </a:xfrm>
        </p:spPr>
        <p:txBody>
          <a:bodyPr>
            <a:normAutofit/>
          </a:bodyPr>
          <a:lstStyle/>
          <a:p>
            <a:r>
              <a:rPr lang="en-US" sz="2200" dirty="0" smtClean="0">
                <a:effectLst/>
              </a:rPr>
              <a:t>Control tiers for LHD plasma diagnostics </a:t>
            </a:r>
            <a:r>
              <a:rPr lang="en-US" sz="2200" dirty="0" smtClean="0">
                <a:effectLst/>
              </a:rPr>
              <a:t>consist </a:t>
            </a:r>
            <a:r>
              <a:rPr lang="en-US" sz="2200" dirty="0" smtClean="0">
                <a:effectLst/>
              </a:rPr>
              <a:t>of:</a:t>
            </a:r>
          </a:p>
          <a:p>
            <a:pPr marL="759143" lvl="1" indent="-457200">
              <a:buFont typeface="+mj-lt"/>
              <a:buAutoNum type="arabicPeriod"/>
            </a:pPr>
            <a:r>
              <a:rPr lang="en-US" sz="2000" dirty="0" smtClean="0">
                <a:effectLst/>
              </a:rPr>
              <a:t>PLC network for interlock protection</a:t>
            </a:r>
          </a:p>
          <a:p>
            <a:pPr marL="759143" lvl="1" indent="-457200">
              <a:buFont typeface="+mj-lt"/>
              <a:buAutoNum type="arabicPeriod"/>
            </a:pPr>
            <a:r>
              <a:rPr lang="en-US" sz="2000" dirty="0" smtClean="0">
                <a:effectLst/>
              </a:rPr>
              <a:t>Timing distribution network</a:t>
            </a:r>
          </a:p>
          <a:p>
            <a:pPr marL="759143" lvl="1" indent="-457200">
              <a:buFont typeface="+mj-lt"/>
              <a:buAutoNum type="arabicPeriod"/>
            </a:pPr>
            <a:r>
              <a:rPr lang="en-US" sz="2000" dirty="0" smtClean="0">
                <a:effectLst/>
              </a:rPr>
              <a:t>Device operation &amp; data transferring, </a:t>
            </a:r>
            <a:r>
              <a:rPr lang="en-US" sz="2000" i="1" dirty="0" smtClean="0">
                <a:effectLst/>
              </a:rPr>
              <a:t>i.e.</a:t>
            </a:r>
            <a:r>
              <a:rPr lang="en-US" sz="2000" dirty="0" smtClean="0">
                <a:effectLst/>
              </a:rPr>
              <a:t> computer, network</a:t>
            </a:r>
          </a:p>
          <a:p>
            <a:pPr marL="759143" lvl="1" indent="-457200">
              <a:buFont typeface="+mj-lt"/>
              <a:buAutoNum type="arabicPeriod"/>
            </a:pPr>
            <a:endParaRPr lang="en-US" sz="2000" dirty="0">
              <a:effectLst/>
            </a:endParaRPr>
          </a:p>
          <a:p>
            <a:r>
              <a:rPr lang="en-US" sz="2200" dirty="0" smtClean="0">
                <a:effectLst/>
              </a:rPr>
              <a:t>Device </a:t>
            </a:r>
            <a:r>
              <a:rPr lang="en-US" sz="2200" dirty="0" smtClean="0">
                <a:effectLst/>
              </a:rPr>
              <a:t>operation </a:t>
            </a:r>
            <a:r>
              <a:rPr lang="en-US" sz="2200" dirty="0" smtClean="0">
                <a:effectLst/>
              </a:rPr>
              <a:t>&amp; data network</a:t>
            </a:r>
          </a:p>
          <a:p>
            <a:pPr lvl="1"/>
            <a:r>
              <a:rPr lang="en-US" sz="2000" dirty="0" smtClean="0">
                <a:effectLst/>
              </a:rPr>
              <a:t>has </a:t>
            </a:r>
            <a:r>
              <a:rPr lang="en-US" sz="2000" dirty="0">
                <a:effectLst/>
              </a:rPr>
              <a:t>some </a:t>
            </a:r>
            <a:r>
              <a:rPr lang="en-US" sz="2000" dirty="0" smtClean="0">
                <a:effectLst/>
              </a:rPr>
              <a:t>commanding/operation levels  </a:t>
            </a:r>
            <a:r>
              <a:rPr lang="en-US" sz="2000" dirty="0" smtClean="0">
                <a:effectLst/>
                <a:sym typeface="Wingdings" panose="05000000000000000000" pitchFamily="2" charset="2"/>
              </a:rPr>
              <a:t> (afterward)</a:t>
            </a:r>
            <a:endParaRPr lang="en-US" sz="2000" dirty="0" smtClean="0">
              <a:effectLst/>
            </a:endParaRPr>
          </a:p>
          <a:p>
            <a:pPr lvl="1"/>
            <a:r>
              <a:rPr lang="en-US" sz="2000" dirty="0" smtClean="0">
                <a:effectLst/>
              </a:rPr>
              <a:t>de facto standard media is Ethernet, which has 3 types </a:t>
            </a:r>
          </a:p>
          <a:p>
            <a:pPr marL="1084263" lvl="2" indent="-457200">
              <a:buFont typeface="+mj-lt"/>
              <a:buAutoNum type="arabicPeriod"/>
            </a:pPr>
            <a:r>
              <a:rPr lang="en-US" sz="1800" dirty="0" smtClean="0">
                <a:effectLst/>
              </a:rPr>
              <a:t>UTP/STP cable &lt;-&gt;</a:t>
            </a:r>
            <a:r>
              <a:rPr lang="en-US" sz="1800" dirty="0" smtClean="0">
                <a:effectLst/>
                <a:sym typeface="Wingdings" panose="05000000000000000000" pitchFamily="2" charset="2"/>
              </a:rPr>
              <a:t> EM noises, electric isolation</a:t>
            </a:r>
          </a:p>
          <a:p>
            <a:pPr marL="1084263" lvl="2" indent="-457200">
              <a:buFont typeface="+mj-lt"/>
              <a:buAutoNum type="arabicPeriod"/>
            </a:pPr>
            <a:r>
              <a:rPr lang="en-US" sz="1800" dirty="0" smtClean="0">
                <a:effectLst/>
                <a:sym typeface="Wingdings" panose="05000000000000000000" pitchFamily="2" charset="2"/>
              </a:rPr>
              <a:t>Optical </a:t>
            </a:r>
            <a:r>
              <a:rPr lang="en-US" sz="1800" dirty="0" err="1" smtClean="0">
                <a:effectLst/>
                <a:sym typeface="Wingdings" panose="05000000000000000000" pitchFamily="2" charset="2"/>
              </a:rPr>
              <a:t>f</a:t>
            </a:r>
            <a:r>
              <a:rPr lang="en-US" sz="1800" dirty="0" err="1" smtClean="0">
                <a:effectLst/>
                <a:sym typeface="Wingdings" panose="05000000000000000000" pitchFamily="2" charset="2"/>
              </a:rPr>
              <a:t>ibre</a:t>
            </a:r>
            <a:r>
              <a:rPr lang="en-US" sz="1800" dirty="0" smtClean="0">
                <a:effectLst/>
                <a:sym typeface="Wingdings" panose="05000000000000000000" pitchFamily="2" charset="2"/>
              </a:rPr>
              <a:t> </a:t>
            </a:r>
            <a:r>
              <a:rPr lang="en-US" sz="1800" dirty="0" smtClean="0">
                <a:effectLst/>
                <a:sym typeface="Wingdings" panose="05000000000000000000" pitchFamily="2" charset="2"/>
              </a:rPr>
              <a:t>&lt;-&gt; </a:t>
            </a:r>
            <a:r>
              <a:rPr lang="en-US" sz="1800" dirty="0" smtClean="0">
                <a:effectLst/>
                <a:sym typeface="Wingdings" panose="05000000000000000000" pitchFamily="2" charset="2"/>
              </a:rPr>
              <a:t>(opt-electronic devices) neutron </a:t>
            </a:r>
            <a:r>
              <a:rPr lang="en-US" sz="1800" dirty="0" smtClean="0">
                <a:effectLst/>
                <a:sym typeface="Wingdings" panose="05000000000000000000" pitchFamily="2" charset="2"/>
              </a:rPr>
              <a:t>SEE,  X/</a:t>
            </a:r>
            <a:r>
              <a:rPr lang="en-US" sz="1800" dirty="0" smtClean="0">
                <a:effectLst/>
                <a:latin typeface="Symbol" panose="05050102010706020507" pitchFamily="18" charset="2"/>
                <a:sym typeface="Wingdings" panose="05000000000000000000" pitchFamily="2" charset="2"/>
              </a:rPr>
              <a:t>g</a:t>
            </a:r>
            <a:r>
              <a:rPr lang="en-US" sz="1800" dirty="0" smtClean="0">
                <a:effectLst/>
                <a:sym typeface="Wingdings" panose="05000000000000000000" pitchFamily="2" charset="2"/>
              </a:rPr>
              <a:t>-ray damage</a:t>
            </a:r>
          </a:p>
          <a:p>
            <a:pPr marL="1084263" lvl="2" indent="-457200">
              <a:buFont typeface="+mj-lt"/>
              <a:buAutoNum type="arabicPeriod"/>
            </a:pPr>
            <a:r>
              <a:rPr lang="en-US" sz="1800" dirty="0" smtClean="0">
                <a:effectLst/>
                <a:sym typeface="Wingdings" panose="05000000000000000000" pitchFamily="2" charset="2"/>
              </a:rPr>
              <a:t>Wi-Fi &lt;-&gt; </a:t>
            </a:r>
            <a:r>
              <a:rPr lang="en-US" sz="1800" dirty="0">
                <a:effectLst/>
                <a:sym typeface="Wingdings" panose="05000000000000000000" pitchFamily="2" charset="2"/>
              </a:rPr>
              <a:t>reliability &amp; </a:t>
            </a:r>
            <a:r>
              <a:rPr lang="en-US" sz="1800" dirty="0" smtClean="0">
                <a:effectLst/>
                <a:sym typeface="Wingdings" panose="05000000000000000000" pitchFamily="2" charset="2"/>
              </a:rPr>
              <a:t>tolerance against </a:t>
            </a:r>
            <a:r>
              <a:rPr lang="en-US" sz="1800" dirty="0">
                <a:effectLst/>
                <a:sym typeface="Wingdings" panose="05000000000000000000" pitchFamily="2" charset="2"/>
              </a:rPr>
              <a:t>EM </a:t>
            </a:r>
            <a:r>
              <a:rPr lang="en-US" sz="1800" dirty="0" smtClean="0">
                <a:effectLst/>
                <a:sym typeface="Wingdings" panose="05000000000000000000" pitchFamily="2" charset="2"/>
              </a:rPr>
              <a:t>noises</a:t>
            </a:r>
            <a:endParaRPr lang="en-US" sz="1800" dirty="0" smtClean="0">
              <a:effectLst/>
            </a:endParaRPr>
          </a:p>
          <a:p>
            <a:pPr lvl="1"/>
            <a:endParaRPr lang="en-US" sz="2000" dirty="0" smtClean="0">
              <a:effectLst/>
            </a:endParaRPr>
          </a:p>
          <a:p>
            <a:r>
              <a:rPr lang="en-US" sz="2200" dirty="0" smtClean="0">
                <a:effectLst/>
              </a:rPr>
              <a:t>Availability &amp; reliability of each type must be carefully verified for the burning </a:t>
            </a:r>
            <a:r>
              <a:rPr lang="en-US" sz="2200" dirty="0" smtClean="0">
                <a:effectLst/>
              </a:rPr>
              <a:t>plasma conditions.</a:t>
            </a:r>
            <a:endParaRPr lang="en-US" sz="2200" dirty="0" smtClean="0">
              <a:effectLst/>
            </a:endParaRPr>
          </a:p>
        </p:txBody>
      </p:sp>
      <p:sp>
        <p:nvSpPr>
          <p:cNvPr id="3" name="タイトル 2"/>
          <p:cNvSpPr>
            <a:spLocks noGrp="1"/>
          </p:cNvSpPr>
          <p:nvPr>
            <p:ph type="title"/>
          </p:nvPr>
        </p:nvSpPr>
        <p:spPr/>
        <p:txBody>
          <a:bodyPr/>
          <a:lstStyle/>
          <a:p>
            <a:r>
              <a:rPr lang="en-US" dirty="0" smtClean="0"/>
              <a:t>Remote control </a:t>
            </a:r>
            <a:r>
              <a:rPr lang="en-US" dirty="0"/>
              <a:t>t</a:t>
            </a:r>
            <a:r>
              <a:rPr lang="en-US" dirty="0" smtClean="0"/>
              <a:t>iers</a:t>
            </a:r>
            <a:endParaRPr lang="en-US" dirty="0"/>
          </a:p>
        </p:txBody>
      </p:sp>
    </p:spTree>
  </p:cSld>
  <p:clrMapOvr>
    <a:masterClrMapping/>
  </p:clrMapOvr>
  <p:transition spd="med">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 5" descr="DTStree-e.png"/>
          <p:cNvPicPr>
            <a:picLocks noChangeAspect="1"/>
          </p:cNvPicPr>
          <p:nvPr/>
        </p:nvPicPr>
        <p:blipFill>
          <a:blip r:embed="rId3" cstate="print"/>
          <a:stretch>
            <a:fillRect/>
          </a:stretch>
        </p:blipFill>
        <p:spPr bwMode="auto">
          <a:xfrm>
            <a:off x="5795396" y="1412776"/>
            <a:ext cx="3385116" cy="2467056"/>
          </a:xfrm>
          <a:prstGeom prst="rect">
            <a:avLst/>
          </a:prstGeom>
          <a:noFill/>
          <a:ln w="9525" cap="flat" cmpd="sng" algn="ctr">
            <a:noFill/>
            <a:prstDash val="solid"/>
            <a:miter lim="800000"/>
            <a:headEnd type="none" w="med" len="med"/>
            <a:tailEnd type="none" w="med" len="med"/>
          </a:ln>
          <a:effectLst/>
        </p:spPr>
      </p:pic>
      <p:sp>
        <p:nvSpPr>
          <p:cNvPr id="2" name="コンテンツ プレースホルダ 1"/>
          <p:cNvSpPr>
            <a:spLocks noGrp="1"/>
          </p:cNvSpPr>
          <p:nvPr>
            <p:ph idx="1"/>
          </p:nvPr>
        </p:nvSpPr>
        <p:spPr>
          <a:xfrm>
            <a:off x="35496" y="764704"/>
            <a:ext cx="6696744" cy="5904656"/>
          </a:xfrm>
        </p:spPr>
        <p:txBody>
          <a:bodyPr>
            <a:normAutofit/>
          </a:bodyPr>
          <a:lstStyle/>
          <a:p>
            <a:r>
              <a:rPr lang="en-US" sz="2200" dirty="0" smtClean="0">
                <a:effectLst/>
              </a:rPr>
              <a:t>Tree structured,  modulator – (relay) – demodulator dedicated fiber chains</a:t>
            </a:r>
          </a:p>
          <a:p>
            <a:pPr lvl="1"/>
            <a:r>
              <a:rPr lang="en-US" altLang="ja-JP" sz="2000" dirty="0">
                <a:effectLst/>
              </a:rPr>
              <a:t>(1</a:t>
            </a:r>
            <a:r>
              <a:rPr lang="en-US" altLang="ja-JP" sz="2000" baseline="30000" dirty="0">
                <a:effectLst/>
              </a:rPr>
              <a:t>st</a:t>
            </a:r>
            <a:r>
              <a:rPr lang="en-US" altLang="ja-JP" sz="2000" dirty="0">
                <a:effectLst/>
              </a:rPr>
              <a:t> gen.) </a:t>
            </a:r>
            <a:r>
              <a:rPr lang="en-US" sz="2000" dirty="0" smtClean="0">
                <a:effectLst/>
              </a:rPr>
              <a:t>VME-based modulator (1) &amp; demodulator (30) modules  running on RTOS</a:t>
            </a:r>
          </a:p>
          <a:p>
            <a:pPr lvl="1"/>
            <a:endParaRPr lang="en-US" sz="2000" dirty="0" smtClean="0">
              <a:effectLst/>
            </a:endParaRPr>
          </a:p>
          <a:p>
            <a:pPr lvl="1"/>
            <a:r>
              <a:rPr lang="en-US" sz="2000" dirty="0" smtClean="0">
                <a:effectLst/>
              </a:rPr>
              <a:t>DAQ nodes (= no. of </a:t>
            </a:r>
            <a:r>
              <a:rPr lang="en-US" sz="2000" dirty="0" err="1" smtClean="0">
                <a:effectLst/>
              </a:rPr>
              <a:t>demod</a:t>
            </a:r>
            <a:r>
              <a:rPr lang="en-US" sz="2000" dirty="0" smtClean="0">
                <a:effectLst/>
              </a:rPr>
              <a:t>.) increased.</a:t>
            </a:r>
            <a:br>
              <a:rPr lang="en-US" sz="2000" dirty="0" smtClean="0">
                <a:effectLst/>
              </a:rPr>
            </a:br>
            <a:r>
              <a:rPr lang="en-US" sz="2000" dirty="0" smtClean="0">
                <a:effectLst/>
              </a:rPr>
              <a:t>    </a:t>
            </a:r>
            <a:r>
              <a:rPr lang="en-US" sz="2000" dirty="0" smtClean="0">
                <a:effectLst/>
                <a:sym typeface="Wingdings" pitchFamily="2" charset="2"/>
              </a:rPr>
              <a:t> Aged VME modules must be replaced.</a:t>
            </a:r>
          </a:p>
          <a:p>
            <a:pPr lvl="1"/>
            <a:endParaRPr lang="en-US" sz="2000" dirty="0" smtClean="0">
              <a:effectLst/>
              <a:sym typeface="Wingdings" pitchFamily="2" charset="2"/>
            </a:endParaRPr>
          </a:p>
          <a:p>
            <a:pPr lvl="1"/>
            <a:r>
              <a:rPr lang="en-US" sz="2000" dirty="0" smtClean="0">
                <a:effectLst/>
                <a:sym typeface="Wingdings" pitchFamily="2" charset="2"/>
              </a:rPr>
              <a:t>As VME modules are expensive</a:t>
            </a:r>
            <a:r>
              <a:rPr lang="en-US" sz="2000" dirty="0" smtClean="0">
                <a:effectLst/>
                <a:sym typeface="Wingdings" pitchFamily="2" charset="2"/>
              </a:rPr>
              <a:t>, hard to </a:t>
            </a:r>
            <a:r>
              <a:rPr lang="en-US" sz="2000" dirty="0" smtClean="0">
                <a:effectLst/>
                <a:sym typeface="Wingdings" pitchFamily="2" charset="2"/>
              </a:rPr>
              <a:t>upgrade,</a:t>
            </a:r>
            <a:r>
              <a:rPr lang="en-US" sz="2000" dirty="0" smtClean="0">
                <a:effectLst/>
                <a:sym typeface="Wingdings" pitchFamily="2" charset="2"/>
              </a:rPr>
              <a:t/>
            </a:r>
            <a:br>
              <a:rPr lang="en-US" sz="2000" dirty="0" smtClean="0">
                <a:effectLst/>
                <a:sym typeface="Wingdings" pitchFamily="2" charset="2"/>
              </a:rPr>
            </a:br>
            <a:r>
              <a:rPr lang="en-US" sz="2000" dirty="0" smtClean="0">
                <a:effectLst/>
                <a:sym typeface="Wingdings" pitchFamily="2" charset="2"/>
              </a:rPr>
              <a:t>needing </a:t>
            </a:r>
            <a:r>
              <a:rPr lang="en-US" sz="2000" dirty="0" smtClean="0">
                <a:effectLst/>
                <a:sym typeface="Wingdings" pitchFamily="2" charset="2"/>
              </a:rPr>
              <a:t>OS dependent </a:t>
            </a:r>
            <a:r>
              <a:rPr lang="en-US" sz="2000" dirty="0" smtClean="0">
                <a:effectLst/>
                <a:sym typeface="Wingdings" pitchFamily="2" charset="2"/>
              </a:rPr>
              <a:t>drivers,</a:t>
            </a:r>
            <a:endParaRPr lang="en-US" sz="2000" dirty="0" smtClean="0">
              <a:effectLst/>
              <a:sym typeface="Wingdings" pitchFamily="2" charset="2"/>
            </a:endParaRPr>
          </a:p>
          <a:p>
            <a:pPr lvl="2"/>
            <a:endParaRPr lang="en-US" dirty="0">
              <a:effectLst/>
              <a:sym typeface="Wingdings" pitchFamily="2" charset="2"/>
            </a:endParaRPr>
          </a:p>
          <a:p>
            <a:pPr lvl="2"/>
            <a:r>
              <a:rPr lang="en-US" dirty="0" smtClean="0">
                <a:effectLst/>
                <a:sym typeface="Wingdings" pitchFamily="2" charset="2"/>
              </a:rPr>
              <a:t>Low cost, down-sized, maintenance-free, </a:t>
            </a:r>
            <a:br>
              <a:rPr lang="en-US" dirty="0" smtClean="0">
                <a:effectLst/>
                <a:sym typeface="Wingdings" pitchFamily="2" charset="2"/>
              </a:rPr>
            </a:br>
            <a:r>
              <a:rPr lang="en-US" dirty="0" smtClean="0">
                <a:effectLst/>
                <a:sym typeface="Wingdings" pitchFamily="2" charset="2"/>
              </a:rPr>
              <a:t>one-chip</a:t>
            </a:r>
            <a:r>
              <a:rPr lang="en-US" dirty="0">
                <a:effectLst/>
                <a:sym typeface="Wingdings" pitchFamily="2" charset="2"/>
              </a:rPr>
              <a:t> </a:t>
            </a:r>
            <a:r>
              <a:rPr lang="en-US" dirty="0" smtClean="0">
                <a:effectLst/>
                <a:sym typeface="Wingdings" pitchFamily="2" charset="2"/>
              </a:rPr>
              <a:t>system,  </a:t>
            </a:r>
            <a:r>
              <a:rPr lang="en-US" i="1" dirty="0" smtClean="0">
                <a:effectLst/>
                <a:sym typeface="Wingdings" pitchFamily="2" charset="2"/>
              </a:rPr>
              <a:t>i.e.</a:t>
            </a:r>
            <a:r>
              <a:rPr lang="en-US" dirty="0" smtClean="0">
                <a:effectLst/>
                <a:sym typeface="Wingdings" pitchFamily="2" charset="2"/>
              </a:rPr>
              <a:t> “FPGA-based </a:t>
            </a:r>
            <a:r>
              <a:rPr lang="en-US" dirty="0" err="1" smtClean="0">
                <a:effectLst/>
                <a:sym typeface="Wingdings" pitchFamily="2" charset="2"/>
              </a:rPr>
              <a:t>SoC</a:t>
            </a:r>
            <a:r>
              <a:rPr lang="en-US" dirty="0" smtClean="0">
                <a:effectLst/>
                <a:sym typeface="Wingdings" pitchFamily="2" charset="2"/>
              </a:rPr>
              <a:t>”,</a:t>
            </a:r>
            <a:r>
              <a:rPr lang="en-US" dirty="0" smtClean="0">
                <a:effectLst/>
                <a:sym typeface="Wingdings" pitchFamily="2" charset="2"/>
              </a:rPr>
              <a:t/>
            </a:r>
            <a:br>
              <a:rPr lang="en-US" dirty="0" smtClean="0">
                <a:effectLst/>
                <a:sym typeface="Wingdings" pitchFamily="2" charset="2"/>
              </a:rPr>
            </a:br>
            <a:r>
              <a:rPr lang="en-US" dirty="0" smtClean="0">
                <a:effectLst/>
                <a:sym typeface="Wingdings" pitchFamily="2" charset="2"/>
              </a:rPr>
              <a:t>has been developed </a:t>
            </a:r>
            <a:r>
              <a:rPr lang="en-US" dirty="0">
                <a:effectLst/>
                <a:sym typeface="Wingdings" pitchFamily="2" charset="2"/>
              </a:rPr>
              <a:t>in-house (2</a:t>
            </a:r>
            <a:r>
              <a:rPr lang="en-US" baseline="30000" dirty="0">
                <a:effectLst/>
                <a:sym typeface="Wingdings" pitchFamily="2" charset="2"/>
              </a:rPr>
              <a:t>nd</a:t>
            </a:r>
            <a:r>
              <a:rPr lang="en-US" dirty="0">
                <a:effectLst/>
                <a:sym typeface="Wingdings" pitchFamily="2" charset="2"/>
              </a:rPr>
              <a:t> gen</a:t>
            </a:r>
            <a:r>
              <a:rPr lang="en-US" dirty="0" smtClean="0">
                <a:effectLst/>
                <a:sym typeface="Wingdings" pitchFamily="2" charset="2"/>
              </a:rPr>
              <a:t>.)</a:t>
            </a:r>
            <a:endParaRPr lang="en-US" dirty="0" smtClean="0">
              <a:effectLst/>
              <a:sym typeface="Wingdings" pitchFamily="2" charset="2"/>
            </a:endParaRPr>
          </a:p>
          <a:p>
            <a:pPr lvl="1"/>
            <a:endParaRPr lang="en-US" sz="2000" dirty="0" smtClean="0">
              <a:effectLst/>
              <a:sym typeface="Wingdings" pitchFamily="2" charset="2"/>
            </a:endParaRPr>
          </a:p>
          <a:p>
            <a:pPr lvl="1"/>
            <a:r>
              <a:rPr lang="en-US" sz="2000" dirty="0" smtClean="0">
                <a:effectLst/>
                <a:sym typeface="Wingdings" pitchFamily="2" charset="2"/>
              </a:rPr>
              <a:t>More than 40 FPGA demodulators are</a:t>
            </a:r>
            <a:r>
              <a:rPr lang="en-US" altLang="ja-JP" sz="2000" dirty="0">
                <a:effectLst/>
                <a:sym typeface="Wingdings" pitchFamily="2" charset="2"/>
              </a:rPr>
              <a:t> now</a:t>
            </a:r>
            <a:r>
              <a:rPr lang="en-US" sz="2000" dirty="0" smtClean="0">
                <a:effectLst/>
                <a:sym typeface="Wingdings" pitchFamily="2" charset="2"/>
              </a:rPr>
              <a:t> operating.</a:t>
            </a:r>
          </a:p>
        </p:txBody>
      </p:sp>
      <p:sp>
        <p:nvSpPr>
          <p:cNvPr id="3" name="タイトル 2"/>
          <p:cNvSpPr>
            <a:spLocks noGrp="1"/>
          </p:cNvSpPr>
          <p:nvPr>
            <p:ph type="title"/>
          </p:nvPr>
        </p:nvSpPr>
        <p:spPr/>
        <p:txBody>
          <a:bodyPr/>
          <a:lstStyle/>
          <a:p>
            <a:r>
              <a:rPr lang="en-US" dirty="0" smtClean="0"/>
              <a:t>2</a:t>
            </a:r>
            <a:r>
              <a:rPr lang="en-US" baseline="30000" dirty="0" smtClean="0"/>
              <a:t>nd</a:t>
            </a:r>
            <a:r>
              <a:rPr lang="en-US" dirty="0" smtClean="0"/>
              <a:t> control tier – LHD </a:t>
            </a:r>
            <a:r>
              <a:rPr lang="en-US" dirty="0"/>
              <a:t>t</a:t>
            </a:r>
            <a:r>
              <a:rPr lang="en-US" dirty="0" smtClean="0"/>
              <a:t>iming </a:t>
            </a:r>
            <a:r>
              <a:rPr lang="en-US" dirty="0"/>
              <a:t>s</a:t>
            </a:r>
            <a:r>
              <a:rPr lang="en-US" dirty="0" smtClean="0"/>
              <a:t>ystem for DAQs</a:t>
            </a:r>
            <a:endParaRPr lang="en-US" dirty="0"/>
          </a:p>
        </p:txBody>
      </p:sp>
      <p:cxnSp>
        <p:nvCxnSpPr>
          <p:cNvPr id="4" name="直線矢印コネクタ 3"/>
          <p:cNvCxnSpPr/>
          <p:nvPr/>
        </p:nvCxnSpPr>
        <p:spPr>
          <a:xfrm>
            <a:off x="2555776" y="4221088"/>
            <a:ext cx="0" cy="360040"/>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6256" y="5661248"/>
            <a:ext cx="1877568" cy="863346"/>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t="22687" r="3512" b="32139"/>
          <a:stretch/>
        </p:blipFill>
        <p:spPr>
          <a:xfrm>
            <a:off x="6611725" y="4293096"/>
            <a:ext cx="2352763" cy="881218"/>
          </a:xfrm>
          <a:prstGeom prst="rect">
            <a:avLst/>
          </a:prstGeom>
        </p:spPr>
      </p:pic>
      <p:cxnSp>
        <p:nvCxnSpPr>
          <p:cNvPr id="8" name="直線矢印コネクタ 7"/>
          <p:cNvCxnSpPr/>
          <p:nvPr/>
        </p:nvCxnSpPr>
        <p:spPr>
          <a:xfrm>
            <a:off x="7812360" y="5229200"/>
            <a:ext cx="0" cy="360040"/>
          </a:xfrm>
          <a:prstGeom prst="straightConnector1">
            <a:avLst/>
          </a:prstGeom>
          <a:ln w="5715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p:txBody>
          <a:bodyPr/>
          <a:lstStyle/>
          <a:p>
            <a:r>
              <a:rPr lang="en-US" sz="2000" dirty="0" err="1" smtClean="0">
                <a:effectLst/>
              </a:rPr>
              <a:t>Wifi</a:t>
            </a:r>
            <a:r>
              <a:rPr lang="en-US" sz="2000" dirty="0" smtClean="0">
                <a:effectLst/>
              </a:rPr>
              <a:t> easily provides the electric isolations between devices.</a:t>
            </a:r>
          </a:p>
          <a:p>
            <a:r>
              <a:rPr lang="en-US" sz="2000" dirty="0" smtClean="0">
                <a:effectLst/>
              </a:rPr>
              <a:t>Test results show that one </a:t>
            </a:r>
            <a:r>
              <a:rPr lang="en-US" sz="2000" dirty="0" err="1" smtClean="0">
                <a:effectLst/>
              </a:rPr>
              <a:t>WiFi</a:t>
            </a:r>
            <a:r>
              <a:rPr lang="en-US" sz="2000" dirty="0" smtClean="0">
                <a:effectLst/>
              </a:rPr>
              <a:t> access point is never able to cover the torus and the peripheral equipment at once.</a:t>
            </a:r>
          </a:p>
          <a:p>
            <a:pPr lvl="1"/>
            <a:r>
              <a:rPr lang="en-US" sz="1800" dirty="0" smtClean="0">
                <a:effectLst/>
              </a:rPr>
              <a:t>5 GHz WLAN hardly reach the backside of some big obstacles. </a:t>
            </a:r>
          </a:p>
          <a:p>
            <a:pPr lvl="1"/>
            <a:r>
              <a:rPr lang="en-US" sz="1800" dirty="0" smtClean="0">
                <a:effectLst/>
              </a:rPr>
              <a:t>One of two access points was affected by some discharge </a:t>
            </a:r>
            <a:r>
              <a:rPr lang="en-US" sz="1800" dirty="0" smtClean="0">
                <a:effectLst/>
              </a:rPr>
              <a:t>noises </a:t>
            </a:r>
            <a:r>
              <a:rPr lang="en-US" sz="1800" dirty="0" smtClean="0">
                <a:effectLst/>
              </a:rPr>
              <a:t>to be non-responding, which must be power recycled for recovery. </a:t>
            </a:r>
          </a:p>
          <a:p>
            <a:endParaRPr lang="en-US" dirty="0">
              <a:effectLst/>
            </a:endParaRPr>
          </a:p>
        </p:txBody>
      </p:sp>
      <p:sp>
        <p:nvSpPr>
          <p:cNvPr id="3" name="タイトル 2"/>
          <p:cNvSpPr>
            <a:spLocks noGrp="1"/>
          </p:cNvSpPr>
          <p:nvPr>
            <p:ph type="title"/>
          </p:nvPr>
        </p:nvSpPr>
        <p:spPr/>
        <p:txBody>
          <a:bodyPr/>
          <a:lstStyle/>
          <a:p>
            <a:r>
              <a:rPr lang="en-US" dirty="0"/>
              <a:t>WLAN verification in torus hall</a:t>
            </a:r>
          </a:p>
        </p:txBody>
      </p:sp>
      <p:sp>
        <p:nvSpPr>
          <p:cNvPr id="4" name="テキスト プレースホルダー 2"/>
          <p:cNvSpPr txBox="1">
            <a:spLocks/>
          </p:cNvSpPr>
          <p:nvPr/>
        </p:nvSpPr>
        <p:spPr>
          <a:xfrm>
            <a:off x="539552" y="2996952"/>
            <a:ext cx="3822192" cy="63976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1pPr>
            <a:lvl2pPr marL="576263" indent="-274320" algn="l" defTabSz="914400" rtl="0" eaLnBrk="1" latinLnBrk="0" hangingPunct="1">
              <a:spcBef>
                <a:spcPct val="20000"/>
              </a:spcBef>
              <a:buClr>
                <a:schemeClr val="accent1"/>
              </a:buClr>
              <a:buSzPct val="100000"/>
              <a:buFont typeface="Wingdings" panose="05000000000000000000" pitchFamily="2" charset="2"/>
              <a:buChar char="ü"/>
              <a:defRPr sz="2200" kern="1200">
                <a:solidFill>
                  <a:schemeClr val="tx2"/>
                </a:solidFill>
                <a:effectLst>
                  <a:outerShdw blurRad="38100" dist="38100" dir="2700000" algn="tl">
                    <a:srgbClr val="000000">
                      <a:alpha val="43137"/>
                    </a:srgbClr>
                  </a:outerShdw>
                </a:effectLst>
                <a:latin typeface="+mn-lt"/>
                <a:ea typeface="+mn-ea"/>
                <a:cs typeface="+mn-cs"/>
              </a:defRPr>
            </a:lvl2pPr>
            <a:lvl3pPr marL="855663" indent="-228600" algn="l" defTabSz="914400" rtl="0" eaLnBrk="1" latinLnBrk="0" hangingPunct="1">
              <a:spcBef>
                <a:spcPct val="20000"/>
              </a:spcBef>
              <a:buClr>
                <a:schemeClr val="accent1"/>
              </a:buClr>
              <a:buSzPct val="100000"/>
              <a:buFont typeface="Wingdings" panose="05000000000000000000" pitchFamily="2" charset="2"/>
              <a:buChar char="Ø"/>
              <a:defRPr sz="2000" kern="1200">
                <a:solidFill>
                  <a:schemeClr val="tx1"/>
                </a:solidFill>
                <a:effectLst>
                  <a:outerShdw blurRad="38100" dist="38100" dir="2700000" algn="tl">
                    <a:srgbClr val="000000">
                      <a:alpha val="43137"/>
                    </a:srgbClr>
                  </a:outerShdw>
                </a:effectLst>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effectLst>
                  <a:outerShdw blurRad="38100" dist="38100" dir="2700000" algn="tl">
                    <a:srgbClr val="000000">
                      <a:alpha val="43137"/>
                    </a:srgbClr>
                  </a:outerShdw>
                </a:effectLst>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effectLst>
                  <a:outerShdw blurRad="38100" dist="38100" dir="2700000" algn="tl">
                    <a:srgbClr val="000000">
                      <a:alpha val="43137"/>
                    </a:srgbClr>
                  </a:outerShdw>
                </a:effectLst>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kumimoji="0" lang="en-US" dirty="0" smtClean="0">
                <a:solidFill>
                  <a:schemeClr val="tx2"/>
                </a:solidFill>
                <a:effectLst/>
              </a:rPr>
              <a:t>2.4 GHz</a:t>
            </a:r>
            <a:endParaRPr kumimoji="0" lang="en-US" dirty="0">
              <a:solidFill>
                <a:schemeClr val="tx2"/>
              </a:solidFill>
              <a:effectLst/>
            </a:endParaRPr>
          </a:p>
        </p:txBody>
      </p:sp>
      <p:sp>
        <p:nvSpPr>
          <p:cNvPr id="5" name="テキスト プレースホルダー 4"/>
          <p:cNvSpPr txBox="1">
            <a:spLocks/>
          </p:cNvSpPr>
          <p:nvPr/>
        </p:nvSpPr>
        <p:spPr>
          <a:xfrm>
            <a:off x="4782256" y="2996952"/>
            <a:ext cx="3822192" cy="639762"/>
          </a:xfrm>
          <a:prstGeom prst="rect">
            <a:avLst/>
          </a:prstGeom>
        </p:spPr>
        <p:txBody>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Wingdings" panose="05000000000000000000" pitchFamily="2" charset="2"/>
              <a:buChar char="ü"/>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Wingdings" panose="05000000000000000000" pitchFamily="2" charset="2"/>
              <a:buChar char="Ø"/>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kumimoji="0" lang="en-US" dirty="0" smtClean="0"/>
              <a:t>5.0 GHz</a:t>
            </a:r>
            <a:endParaRPr kumimoji="0" lang="en-US" dirty="0"/>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35"/>
          <a:stretch/>
        </p:blipFill>
        <p:spPr bwMode="auto">
          <a:xfrm>
            <a:off x="4716016" y="3501008"/>
            <a:ext cx="413440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38" r="1014"/>
          <a:stretch/>
        </p:blipFill>
        <p:spPr bwMode="auto">
          <a:xfrm>
            <a:off x="382136" y="3501008"/>
            <a:ext cx="4189863"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グループ化 7"/>
          <p:cNvGrpSpPr/>
          <p:nvPr/>
        </p:nvGrpSpPr>
        <p:grpSpPr>
          <a:xfrm>
            <a:off x="6344641" y="4345533"/>
            <a:ext cx="1728192" cy="1728192"/>
            <a:chOff x="2051720" y="3913485"/>
            <a:chExt cx="1728192" cy="1728192"/>
          </a:xfrm>
        </p:grpSpPr>
        <p:sp>
          <p:nvSpPr>
            <p:cNvPr id="9" name="円/楕円 8"/>
            <p:cNvSpPr/>
            <p:nvPr/>
          </p:nvSpPr>
          <p:spPr>
            <a:xfrm>
              <a:off x="2051720" y="3913485"/>
              <a:ext cx="1728192" cy="1728192"/>
            </a:xfrm>
            <a:prstGeom prst="ellipse">
              <a:avLst/>
            </a:prstGeom>
            <a:noFill/>
            <a:ln w="38100">
              <a:solidFill>
                <a:srgbClr val="FF00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円/楕円 9"/>
            <p:cNvSpPr/>
            <p:nvPr/>
          </p:nvSpPr>
          <p:spPr>
            <a:xfrm>
              <a:off x="2501329" y="4375943"/>
              <a:ext cx="774527" cy="761678"/>
            </a:xfrm>
            <a:prstGeom prst="ellipse">
              <a:avLst/>
            </a:prstGeom>
            <a:noFill/>
            <a:ln w="38100">
              <a:solidFill>
                <a:srgbClr val="FF00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11" name="グループ化 10"/>
          <p:cNvGrpSpPr/>
          <p:nvPr/>
        </p:nvGrpSpPr>
        <p:grpSpPr>
          <a:xfrm>
            <a:off x="2074218" y="4336380"/>
            <a:ext cx="1728192" cy="1728192"/>
            <a:chOff x="2074218" y="3904332"/>
            <a:chExt cx="1728192" cy="1728192"/>
          </a:xfrm>
        </p:grpSpPr>
        <p:sp>
          <p:nvSpPr>
            <p:cNvPr id="12" name="円/楕円 11"/>
            <p:cNvSpPr/>
            <p:nvPr/>
          </p:nvSpPr>
          <p:spPr>
            <a:xfrm>
              <a:off x="2074218" y="3904332"/>
              <a:ext cx="1728192" cy="1728192"/>
            </a:xfrm>
            <a:prstGeom prst="ellipse">
              <a:avLst/>
            </a:prstGeom>
            <a:noFill/>
            <a:ln w="38100">
              <a:solidFill>
                <a:srgbClr val="FF00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円/楕円 12"/>
            <p:cNvSpPr/>
            <p:nvPr/>
          </p:nvSpPr>
          <p:spPr>
            <a:xfrm>
              <a:off x="2576040" y="4386361"/>
              <a:ext cx="774527" cy="761678"/>
            </a:xfrm>
            <a:prstGeom prst="ellipse">
              <a:avLst/>
            </a:prstGeom>
            <a:noFill/>
            <a:ln w="38100">
              <a:solidFill>
                <a:srgbClr val="FF000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14" name="テキスト ボックス 13"/>
          <p:cNvSpPr txBox="1"/>
          <p:nvPr/>
        </p:nvSpPr>
        <p:spPr>
          <a:xfrm>
            <a:off x="107504" y="3501008"/>
            <a:ext cx="1061509" cy="338554"/>
          </a:xfrm>
          <a:prstGeom prst="rect">
            <a:avLst/>
          </a:prstGeom>
          <a:solidFill>
            <a:srgbClr val="FF0000"/>
          </a:solidFill>
        </p:spPr>
        <p:txBody>
          <a:bodyPr wrap="none" rtlCol="0">
            <a:spAutoFit/>
          </a:bodyPr>
          <a:lstStyle/>
          <a:p>
            <a:r>
              <a:rPr lang="en-US" sz="1600" dirty="0" smtClean="0">
                <a:effectLst>
                  <a:outerShdw blurRad="38100" dist="38100" dir="2700000" algn="tl">
                    <a:srgbClr val="000000">
                      <a:alpha val="43137"/>
                    </a:srgbClr>
                  </a:outerShdw>
                </a:effectLst>
              </a:rPr>
              <a:t>&gt; -50 </a:t>
            </a:r>
            <a:r>
              <a:rPr lang="en-US" sz="1600" dirty="0" err="1" smtClean="0">
                <a:effectLst>
                  <a:outerShdw blurRad="38100" dist="38100" dir="2700000" algn="tl">
                    <a:srgbClr val="000000">
                      <a:alpha val="43137"/>
                    </a:srgbClr>
                  </a:outerShdw>
                </a:effectLst>
              </a:rPr>
              <a:t>dBm</a:t>
            </a:r>
            <a:endParaRPr lang="en-US" sz="1600" dirty="0">
              <a:effectLst>
                <a:outerShdw blurRad="38100" dist="38100" dir="2700000" algn="tl">
                  <a:srgbClr val="000000">
                    <a:alpha val="43137"/>
                  </a:srgbClr>
                </a:outerShdw>
              </a:effectLst>
            </a:endParaRPr>
          </a:p>
        </p:txBody>
      </p:sp>
      <p:sp>
        <p:nvSpPr>
          <p:cNvPr id="16" name="テキスト ボックス 15"/>
          <p:cNvSpPr txBox="1"/>
          <p:nvPr/>
        </p:nvSpPr>
        <p:spPr>
          <a:xfrm>
            <a:off x="107503" y="3884131"/>
            <a:ext cx="1061509" cy="338554"/>
          </a:xfrm>
          <a:prstGeom prst="rect">
            <a:avLst/>
          </a:prstGeom>
          <a:solidFill>
            <a:srgbClr val="FFC000"/>
          </a:solidFill>
        </p:spPr>
        <p:txBody>
          <a:bodyPr wrap="none" rtlCol="0">
            <a:spAutoFit/>
          </a:bodyPr>
          <a:lstStyle/>
          <a:p>
            <a:r>
              <a:rPr lang="en-US" sz="1600" dirty="0" smtClean="0">
                <a:effectLst>
                  <a:outerShdw blurRad="38100" dist="38100" dir="2700000" algn="tl">
                    <a:srgbClr val="000000">
                      <a:alpha val="43137"/>
                    </a:srgbClr>
                  </a:outerShdw>
                </a:effectLst>
              </a:rPr>
              <a:t>&gt; -60 </a:t>
            </a:r>
            <a:r>
              <a:rPr lang="en-US" sz="1600" dirty="0" err="1" smtClean="0">
                <a:effectLst>
                  <a:outerShdw blurRad="38100" dist="38100" dir="2700000" algn="tl">
                    <a:srgbClr val="000000">
                      <a:alpha val="43137"/>
                    </a:srgbClr>
                  </a:outerShdw>
                </a:effectLst>
              </a:rPr>
              <a:t>dBm</a:t>
            </a:r>
            <a:endParaRPr lang="en-US" sz="1600" dirty="0">
              <a:effectLst>
                <a:outerShdw blurRad="38100" dist="38100" dir="2700000" algn="tl">
                  <a:srgbClr val="000000">
                    <a:alpha val="43137"/>
                  </a:srgbClr>
                </a:outerShdw>
              </a:effectLst>
            </a:endParaRPr>
          </a:p>
        </p:txBody>
      </p:sp>
      <p:sp>
        <p:nvSpPr>
          <p:cNvPr id="17" name="テキスト ボックス 16"/>
          <p:cNvSpPr txBox="1"/>
          <p:nvPr/>
        </p:nvSpPr>
        <p:spPr>
          <a:xfrm>
            <a:off x="107502" y="4283804"/>
            <a:ext cx="1061509" cy="338554"/>
          </a:xfrm>
          <a:prstGeom prst="rect">
            <a:avLst/>
          </a:prstGeom>
          <a:solidFill>
            <a:srgbClr val="00B050"/>
          </a:solidFill>
        </p:spPr>
        <p:txBody>
          <a:bodyPr wrap="none" rtlCol="0">
            <a:spAutoFit/>
          </a:bodyPr>
          <a:lstStyle/>
          <a:p>
            <a:r>
              <a:rPr lang="en-US" sz="1600" dirty="0" smtClean="0">
                <a:effectLst>
                  <a:outerShdw blurRad="38100" dist="38100" dir="2700000" algn="tl">
                    <a:srgbClr val="000000">
                      <a:alpha val="43137"/>
                    </a:srgbClr>
                  </a:outerShdw>
                </a:effectLst>
              </a:rPr>
              <a:t>&gt; -70 </a:t>
            </a:r>
            <a:r>
              <a:rPr lang="en-US" sz="1600" dirty="0" err="1" smtClean="0">
                <a:effectLst>
                  <a:outerShdw blurRad="38100" dist="38100" dir="2700000" algn="tl">
                    <a:srgbClr val="000000">
                      <a:alpha val="43137"/>
                    </a:srgbClr>
                  </a:outerShdw>
                </a:effectLst>
              </a:rPr>
              <a:t>dBm</a:t>
            </a:r>
            <a:endParaRPr lang="en-US" sz="1600" dirty="0">
              <a:effectLst>
                <a:outerShdw blurRad="38100" dist="38100" dir="2700000" algn="tl">
                  <a:srgbClr val="000000">
                    <a:alpha val="43137"/>
                  </a:srgbClr>
                </a:outerShdw>
              </a:effectLst>
            </a:endParaRPr>
          </a:p>
        </p:txBody>
      </p:sp>
      <p:sp>
        <p:nvSpPr>
          <p:cNvPr id="18" name="テキスト ボックス 17"/>
          <p:cNvSpPr txBox="1"/>
          <p:nvPr/>
        </p:nvSpPr>
        <p:spPr>
          <a:xfrm>
            <a:off x="107501" y="4683477"/>
            <a:ext cx="1061509" cy="338554"/>
          </a:xfrm>
          <a:prstGeom prst="rect">
            <a:avLst/>
          </a:prstGeom>
          <a:solidFill>
            <a:srgbClr val="FFFF00"/>
          </a:solidFill>
          <a:ln>
            <a:solidFill>
              <a:srgbClr val="FFFF00"/>
            </a:solidFill>
          </a:ln>
        </p:spPr>
        <p:txBody>
          <a:bodyPr wrap="none" rtlCol="0">
            <a:spAutoFit/>
          </a:bodyPr>
          <a:lstStyle/>
          <a:p>
            <a:r>
              <a:rPr lang="en-US" sz="1600" dirty="0" smtClean="0">
                <a:effectLst>
                  <a:outerShdw blurRad="38100" dist="38100" dir="2700000" algn="tl">
                    <a:srgbClr val="000000">
                      <a:alpha val="43137"/>
                    </a:srgbClr>
                  </a:outerShdw>
                </a:effectLst>
              </a:rPr>
              <a:t>&gt; -80 </a:t>
            </a:r>
            <a:r>
              <a:rPr lang="en-US" sz="1600" dirty="0" err="1" smtClean="0">
                <a:effectLst>
                  <a:outerShdw blurRad="38100" dist="38100" dir="2700000" algn="tl">
                    <a:srgbClr val="000000">
                      <a:alpha val="43137"/>
                    </a:srgbClr>
                  </a:outerShdw>
                </a:effectLst>
              </a:rPr>
              <a:t>dBm</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02206807"/>
      </p:ext>
    </p:extLst>
  </p:cSld>
  <p:clrMapOvr>
    <a:masterClrMapping/>
  </p:clrMapOvr>
  <p:transition spd="med">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79513" y="908720"/>
            <a:ext cx="5184576" cy="5904656"/>
          </a:xfrm>
        </p:spPr>
        <p:txBody>
          <a:bodyPr>
            <a:noAutofit/>
          </a:bodyPr>
          <a:lstStyle/>
          <a:p>
            <a:r>
              <a:rPr lang="en-US" sz="2000" dirty="0">
                <a:effectLst/>
              </a:rPr>
              <a:t>Packet losses were apparently increased </a:t>
            </a:r>
            <a:r>
              <a:rPr lang="en-US" sz="2000" dirty="0" smtClean="0">
                <a:effectLst/>
              </a:rPr>
              <a:t>even during </a:t>
            </a:r>
            <a:r>
              <a:rPr lang="en-US" sz="2000" dirty="0">
                <a:effectLst/>
              </a:rPr>
              <a:t>the </a:t>
            </a:r>
            <a:r>
              <a:rPr lang="en-US" sz="2000" dirty="0" smtClean="0">
                <a:effectLst/>
              </a:rPr>
              <a:t>H plasma discharge.</a:t>
            </a:r>
          </a:p>
          <a:p>
            <a:pPr lvl="1"/>
            <a:endParaRPr lang="en-US" sz="2000" dirty="0" smtClean="0">
              <a:effectLst/>
            </a:endParaRPr>
          </a:p>
          <a:p>
            <a:pPr lvl="1"/>
            <a:r>
              <a:rPr lang="en-US" sz="2000" dirty="0" smtClean="0">
                <a:effectLst/>
              </a:rPr>
              <a:t>A camera on the torus has no response</a:t>
            </a:r>
            <a:br>
              <a:rPr lang="en-US" sz="2000" dirty="0" smtClean="0">
                <a:effectLst/>
              </a:rPr>
            </a:br>
            <a:r>
              <a:rPr lang="en-US" sz="2000" dirty="0" smtClean="0">
                <a:effectLst/>
              </a:rPr>
              <a:t>mostly during the plasma discharge (</a:t>
            </a:r>
            <a:r>
              <a:rPr lang="en-US" sz="2000" dirty="0" smtClean="0">
                <a:solidFill>
                  <a:srgbClr val="FF0000"/>
                </a:solidFill>
              </a:rPr>
              <a:t>red</a:t>
            </a:r>
            <a:r>
              <a:rPr lang="en-US" sz="2000" dirty="0" smtClean="0">
                <a:effectLst/>
              </a:rPr>
              <a:t>).</a:t>
            </a:r>
          </a:p>
          <a:p>
            <a:pPr lvl="1"/>
            <a:endParaRPr lang="en-US" sz="2000" dirty="0">
              <a:effectLst/>
            </a:endParaRPr>
          </a:p>
          <a:p>
            <a:pPr lvl="1"/>
            <a:r>
              <a:rPr lang="en-US" sz="2000" dirty="0" smtClean="0">
                <a:effectLst/>
              </a:rPr>
              <a:t>Some PCs  and devices had &gt; 1 %</a:t>
            </a:r>
            <a:br>
              <a:rPr lang="en-US" sz="2000" dirty="0" smtClean="0">
                <a:effectLst/>
              </a:rPr>
            </a:br>
            <a:r>
              <a:rPr lang="en-US" sz="2000" dirty="0" smtClean="0">
                <a:effectLst/>
              </a:rPr>
              <a:t>packet loss (</a:t>
            </a:r>
            <a:r>
              <a:rPr lang="en-US" sz="2000" dirty="0" smtClean="0">
                <a:solidFill>
                  <a:srgbClr val="FFC000"/>
                </a:solidFill>
              </a:rPr>
              <a:t>orange</a:t>
            </a:r>
            <a:r>
              <a:rPr lang="en-US" sz="2000" dirty="0" smtClean="0">
                <a:effectLst/>
              </a:rPr>
              <a:t> color) .</a:t>
            </a:r>
          </a:p>
          <a:p>
            <a:pPr lvl="1"/>
            <a:endParaRPr lang="en-US" sz="2000" dirty="0">
              <a:effectLst/>
            </a:endParaRPr>
          </a:p>
          <a:p>
            <a:pPr lvl="1"/>
            <a:r>
              <a:rPr lang="en-US" sz="2000" dirty="0" smtClean="0">
                <a:effectLst/>
              </a:rPr>
              <a:t>Others often indicate some significant errors even &lt; 1 %(</a:t>
            </a:r>
            <a:r>
              <a:rPr lang="en-US" sz="2000" dirty="0" smtClean="0">
                <a:solidFill>
                  <a:srgbClr val="FFFF00"/>
                </a:solidFill>
              </a:rPr>
              <a:t>yellow</a:t>
            </a:r>
            <a:r>
              <a:rPr lang="en-US" sz="2000" dirty="0" smtClean="0">
                <a:effectLst/>
              </a:rPr>
              <a:t> color).</a:t>
            </a:r>
            <a:endParaRPr lang="en-US" sz="2000" dirty="0">
              <a:effectLst/>
            </a:endParaRPr>
          </a:p>
          <a:p>
            <a:pPr marL="0" indent="0">
              <a:buNone/>
            </a:pPr>
            <a:endParaRPr lang="en-US" dirty="0" smtClean="0">
              <a:effectLst/>
            </a:endParaRPr>
          </a:p>
          <a:p>
            <a:r>
              <a:rPr lang="en-US" sz="2000" dirty="0" smtClean="0">
                <a:effectLst/>
              </a:rPr>
              <a:t>WLAN are not enough reliable especially for D-D </a:t>
            </a:r>
            <a:r>
              <a:rPr lang="en-US" sz="2000" dirty="0" smtClean="0">
                <a:effectLst/>
              </a:rPr>
              <a:t>experiments generating  higher radiation field.</a:t>
            </a:r>
            <a:endParaRPr lang="en-US" sz="2000" dirty="0">
              <a:effectLst/>
            </a:endParaRPr>
          </a:p>
        </p:txBody>
      </p:sp>
      <p:sp>
        <p:nvSpPr>
          <p:cNvPr id="3" name="タイトル 2"/>
          <p:cNvSpPr>
            <a:spLocks noGrp="1"/>
          </p:cNvSpPr>
          <p:nvPr>
            <p:ph type="title"/>
          </p:nvPr>
        </p:nvSpPr>
        <p:spPr/>
        <p:txBody>
          <a:bodyPr/>
          <a:lstStyle/>
          <a:p>
            <a:r>
              <a:rPr lang="en-US" dirty="0" smtClean="0"/>
              <a:t>WLAN verification in torus hall (cont.)</a:t>
            </a:r>
            <a:endParaRPr lang="en-US"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9930" t="17083" r="15037" b="9167"/>
          <a:stretch/>
        </p:blipFill>
        <p:spPr>
          <a:xfrm>
            <a:off x="5364088" y="1340768"/>
            <a:ext cx="3638550" cy="5057776"/>
          </a:xfrm>
          <a:prstGeom prst="rect">
            <a:avLst/>
          </a:prstGeom>
        </p:spPr>
      </p:pic>
    </p:spTree>
    <p:extLst>
      <p:ext uri="{BB962C8B-B14F-4D97-AF65-F5344CB8AC3E}">
        <p14:creationId xmlns:p14="http://schemas.microsoft.com/office/powerpoint/2010/main" val="3058525443"/>
      </p:ext>
    </p:extLst>
  </p:cSld>
  <p:clrMapOvr>
    <a:masterClrMapping/>
  </p:clrMapOvr>
  <p:transition spd="med">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5"/>
          <p:cNvSpPr>
            <a:spLocks noGrp="1"/>
          </p:cNvSpPr>
          <p:nvPr>
            <p:ph idx="1"/>
          </p:nvPr>
        </p:nvSpPr>
        <p:spPr>
          <a:xfrm>
            <a:off x="467545" y="764704"/>
            <a:ext cx="8280920" cy="6093296"/>
          </a:xfrm>
        </p:spPr>
        <p:txBody>
          <a:bodyPr>
            <a:normAutofit fontScale="92500" lnSpcReduction="20000"/>
          </a:bodyPr>
          <a:lstStyle/>
          <a:p>
            <a:pPr marL="0" indent="0">
              <a:buNone/>
            </a:pPr>
            <a:r>
              <a:rPr lang="en-US" dirty="0" smtClean="0">
                <a:effectLst/>
              </a:rPr>
              <a:t>The following commanding levels can be defined.</a:t>
            </a:r>
          </a:p>
          <a:p>
            <a:pPr lvl="2"/>
            <a:endParaRPr lang="en-US" dirty="0">
              <a:effectLst/>
            </a:endParaRPr>
          </a:p>
          <a:p>
            <a:pPr marL="457200" indent="-457200">
              <a:buFont typeface="+mj-lt"/>
              <a:buAutoNum type="arabicPeriod"/>
            </a:pPr>
            <a:r>
              <a:rPr lang="en-US" dirty="0" smtClean="0">
                <a:effectLst/>
              </a:rPr>
              <a:t>Operation-level:</a:t>
            </a:r>
          </a:p>
          <a:p>
            <a:pPr lvl="1"/>
            <a:r>
              <a:rPr lang="en-US" dirty="0" smtClean="0">
                <a:effectLst/>
              </a:rPr>
              <a:t>Real-time monitor for device status &amp; progress of processes</a:t>
            </a:r>
          </a:p>
          <a:p>
            <a:pPr lvl="1"/>
            <a:r>
              <a:rPr lang="en-US" dirty="0" smtClean="0">
                <a:effectLst/>
              </a:rPr>
              <a:t>Interactive change of </a:t>
            </a:r>
            <a:r>
              <a:rPr lang="en-US" dirty="0" smtClean="0">
                <a:effectLst/>
              </a:rPr>
              <a:t>operation </a:t>
            </a:r>
            <a:r>
              <a:rPr lang="en-US" dirty="0" smtClean="0">
                <a:effectLst/>
              </a:rPr>
              <a:t>parameters, modes, etc.</a:t>
            </a:r>
          </a:p>
          <a:p>
            <a:pPr lvl="1"/>
            <a:r>
              <a:rPr lang="en-US" dirty="0">
                <a:effectLst/>
              </a:rPr>
              <a:t>D</a:t>
            </a:r>
            <a:r>
              <a:rPr lang="en-US" dirty="0" smtClean="0">
                <a:effectLst/>
              </a:rPr>
              <a:t>etails of errors &amp; warnings </a:t>
            </a:r>
            <a:r>
              <a:rPr lang="en-US" dirty="0" smtClean="0">
                <a:effectLst/>
              </a:rPr>
              <a:t>must</a:t>
            </a:r>
            <a:r>
              <a:rPr lang="en-US" dirty="0" smtClean="0">
                <a:effectLst/>
              </a:rPr>
              <a:t> </a:t>
            </a:r>
            <a:r>
              <a:rPr lang="en-US" dirty="0" smtClean="0">
                <a:effectLst/>
              </a:rPr>
              <a:t>be easily </a:t>
            </a:r>
            <a:r>
              <a:rPr lang="en-US" dirty="0" smtClean="0">
                <a:effectLst/>
              </a:rPr>
              <a:t>checked</a:t>
            </a:r>
            <a:r>
              <a:rPr lang="en-US" dirty="0" smtClean="0">
                <a:effectLst/>
              </a:rPr>
              <a:t>.</a:t>
            </a:r>
          </a:p>
          <a:p>
            <a:pPr lvl="1"/>
            <a:endParaRPr lang="en-US" dirty="0" smtClean="0">
              <a:effectLst/>
            </a:endParaRPr>
          </a:p>
          <a:p>
            <a:pPr marL="457200" indent="-457200">
              <a:buFont typeface="+mj-lt"/>
              <a:buAutoNum type="arabicPeriod"/>
            </a:pPr>
            <a:r>
              <a:rPr lang="en-US" dirty="0" smtClean="0">
                <a:effectLst/>
              </a:rPr>
              <a:t>Application/OS-level:</a:t>
            </a:r>
          </a:p>
          <a:p>
            <a:pPr lvl="1"/>
            <a:r>
              <a:rPr lang="en-US" dirty="0" smtClean="0">
                <a:effectLst/>
              </a:rPr>
              <a:t>Start/stop/restart the application processes</a:t>
            </a:r>
          </a:p>
          <a:p>
            <a:pPr lvl="1"/>
            <a:r>
              <a:rPr lang="en-US" dirty="0" smtClean="0">
                <a:effectLst/>
              </a:rPr>
              <a:t>Kill abnormal or zombie processes</a:t>
            </a:r>
          </a:p>
          <a:p>
            <a:pPr lvl="1"/>
            <a:r>
              <a:rPr lang="en-US" dirty="0" smtClean="0">
                <a:effectLst/>
              </a:rPr>
              <a:t>User interactive recovery if possible (by shell command) </a:t>
            </a:r>
          </a:p>
          <a:p>
            <a:pPr lvl="1"/>
            <a:endParaRPr lang="en-US" dirty="0" smtClean="0">
              <a:effectLst/>
            </a:endParaRPr>
          </a:p>
          <a:p>
            <a:pPr marL="457200" indent="-457200">
              <a:buFont typeface="+mj-lt"/>
              <a:buAutoNum type="arabicPeriod"/>
            </a:pPr>
            <a:r>
              <a:rPr lang="en-US" dirty="0" smtClean="0">
                <a:effectLst/>
              </a:rPr>
              <a:t>Device-level:</a:t>
            </a:r>
          </a:p>
          <a:p>
            <a:pPr lvl="1"/>
            <a:r>
              <a:rPr lang="en-US" dirty="0" smtClean="0">
                <a:effectLst/>
              </a:rPr>
              <a:t>Power on/off/recycle the device</a:t>
            </a:r>
          </a:p>
          <a:p>
            <a:pPr lvl="1"/>
            <a:r>
              <a:rPr lang="en-US" dirty="0" smtClean="0">
                <a:effectLst/>
              </a:rPr>
              <a:t>For PCs, remote KVM (console) would be more favorable.</a:t>
            </a:r>
          </a:p>
          <a:p>
            <a:pPr lvl="1"/>
            <a:endParaRPr lang="en-US" dirty="0">
              <a:effectLst/>
            </a:endParaRPr>
          </a:p>
          <a:p>
            <a:r>
              <a:rPr lang="en-US" dirty="0" smtClean="0">
                <a:effectLst/>
              </a:rPr>
              <a:t>In any case, commanding to a single device individually or to all the devices at </a:t>
            </a:r>
            <a:r>
              <a:rPr lang="en-US" dirty="0">
                <a:effectLst/>
              </a:rPr>
              <a:t>once </a:t>
            </a:r>
            <a:r>
              <a:rPr lang="en-US" dirty="0" smtClean="0">
                <a:effectLst/>
              </a:rPr>
              <a:t>should be </a:t>
            </a:r>
            <a:r>
              <a:rPr lang="en-US" dirty="0" smtClean="0">
                <a:effectLst/>
              </a:rPr>
              <a:t>selectable.</a:t>
            </a:r>
            <a:endParaRPr lang="en-US" dirty="0">
              <a:effectLst/>
            </a:endParaRPr>
          </a:p>
        </p:txBody>
      </p:sp>
      <p:sp>
        <p:nvSpPr>
          <p:cNvPr id="3" name="タイトル 2"/>
          <p:cNvSpPr>
            <a:spLocks noGrp="1"/>
          </p:cNvSpPr>
          <p:nvPr>
            <p:ph type="title"/>
          </p:nvPr>
        </p:nvSpPr>
        <p:spPr/>
        <p:txBody>
          <a:bodyPr/>
          <a:lstStyle/>
          <a:p>
            <a:r>
              <a:rPr lang="en-US" dirty="0" smtClean="0"/>
              <a:t>Control levels</a:t>
            </a:r>
            <a:r>
              <a:rPr lang="en-US" b="1" dirty="0" smtClean="0">
                <a:effectLst>
                  <a:outerShdw blurRad="38100" dist="38100" dir="2700000" algn="tl">
                    <a:srgbClr val="000000">
                      <a:alpha val="43137"/>
                    </a:srgbClr>
                  </a:outerShdw>
                </a:effectLst>
              </a:rPr>
              <a:t> on </a:t>
            </a:r>
            <a:r>
              <a:rPr lang="en-US" dirty="0"/>
              <a:t>d</a:t>
            </a:r>
            <a:r>
              <a:rPr lang="en-US" dirty="0" smtClean="0"/>
              <a:t>evice</a:t>
            </a:r>
            <a:r>
              <a:rPr lang="en-US" b="1" dirty="0" smtClean="0">
                <a:effectLst>
                  <a:outerShdw blurRad="38100" dist="38100" dir="2700000" algn="tl">
                    <a:srgbClr val="000000">
                      <a:alpha val="43137"/>
                    </a:srgbClr>
                  </a:outerShdw>
                </a:effectLst>
              </a:rPr>
              <a:t> </a:t>
            </a:r>
            <a:r>
              <a:rPr lang="en-US" dirty="0"/>
              <a:t>c</a:t>
            </a:r>
            <a:r>
              <a:rPr lang="en-US" b="1" dirty="0" smtClean="0">
                <a:effectLst>
                  <a:outerShdw blurRad="38100" dist="38100" dir="2700000" algn="tl">
                    <a:srgbClr val="000000">
                      <a:alpha val="43137"/>
                    </a:srgbClr>
                  </a:outerShdw>
                </a:effectLst>
              </a:rPr>
              <a:t>ontrol &amp; </a:t>
            </a:r>
            <a:r>
              <a:rPr lang="en-US" dirty="0" smtClean="0"/>
              <a:t>data network</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9431041"/>
      </p:ext>
    </p:extLst>
  </p:cSld>
  <p:clrMapOvr>
    <a:masterClrMapping/>
  </p:clrMapOvr>
  <p:transition spd="med">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dirty="0" smtClean="0"/>
              <a:t>Integrated manager </a:t>
            </a:r>
            <a:r>
              <a:rPr lang="en-US" dirty="0"/>
              <a:t>c</a:t>
            </a:r>
            <a:r>
              <a:rPr lang="en-US" dirty="0" smtClean="0"/>
              <a:t>onsole for DAQs </a:t>
            </a:r>
            <a:r>
              <a:rPr lang="en-US" sz="2400" dirty="0" smtClean="0">
                <a:hlinkClick r:id="rId4" action="ppaction://hlinkfile"/>
              </a:rPr>
              <a:t>(movie)</a:t>
            </a:r>
            <a:endParaRPr lang="en-US" dirty="0"/>
          </a:p>
        </p:txBody>
      </p:sp>
      <p:pic>
        <p:nvPicPr>
          <p:cNvPr id="6" name="AGDRec.wmv">
            <a:hlinkClick r:id="" action="ppaction://media"/>
          </p:cNvPr>
          <p:cNvPicPr>
            <a:picLocks noGrp="1" noChangeAspect="1"/>
          </p:cNvPicPr>
          <p:nvPr>
            <p:ph idx="1"/>
            <a:videoFile r:link="rId1"/>
            <p:extLst>
              <p:ext uri="{DAA4B4D4-6D71-4841-9C94-3DE7FCFB9230}">
                <p14:media xmlns:p14="http://schemas.microsoft.com/office/powerpoint/2010/main" r:embed="rId2">
                  <p14:trim st="14000"/>
                </p14:media>
              </p:ext>
            </p:extLst>
          </p:nvPr>
        </p:nvPicPr>
        <p:blipFill>
          <a:blip r:embed="rId5" cstate="print"/>
          <a:stretch>
            <a:fillRect/>
          </a:stretch>
        </p:blipFill>
        <p:spPr>
          <a:xfrm>
            <a:off x="1331640" y="692696"/>
            <a:ext cx="6450477" cy="6116191"/>
          </a:xfrm>
          <a:prstGeom prst="rect">
            <a:avLst/>
          </a:prstGeom>
        </p:spPr>
      </p:pic>
    </p:spTree>
    <p:extLst>
      <p:ext uri="{BB962C8B-B14F-4D97-AF65-F5344CB8AC3E}">
        <p14:creationId xmlns:p14="http://schemas.microsoft.com/office/powerpoint/2010/main" val="8955550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ユーザー定義 (English)">
      <a:majorFont>
        <a:latin typeface="Calibri"/>
        <a:ea typeface="HGP創英角ｺﾞｼｯｸUB"/>
        <a:cs typeface=""/>
      </a:majorFont>
      <a:minorFont>
        <a:latin typeface="Source Sans Pro Semibold"/>
        <a:ea typeface="Meiryo UI"/>
        <a:cs typeface=""/>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940</TotalTime>
  <Words>1114</Words>
  <Application>Microsoft Office PowerPoint</Application>
  <PresentationFormat>画面に合わせる (4:3)</PresentationFormat>
  <Paragraphs>135</Paragraphs>
  <Slides>14</Slides>
  <Notes>1</Notes>
  <HiddenSlides>1</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14</vt:i4>
      </vt:variant>
    </vt:vector>
  </HeadingPairs>
  <TitlesOfParts>
    <vt:vector size="23" baseType="lpstr">
      <vt:lpstr>Arial</vt:lpstr>
      <vt:lpstr>Wingdings</vt:lpstr>
      <vt:lpstr>ＭＳ Ｐゴシック</vt:lpstr>
      <vt:lpstr>Source Sans Pro Semibold</vt:lpstr>
      <vt:lpstr>Calibri</vt:lpstr>
      <vt:lpstr>Symbol</vt:lpstr>
      <vt:lpstr>HGP創英角ｺﾞｼｯｸUB</vt:lpstr>
      <vt:lpstr>Meiryo UI</vt:lpstr>
      <vt:lpstr>ウェーブ</vt:lpstr>
      <vt:lpstr>Remote Device Control and Monitor System for the LHD’s D-D Experiments</vt:lpstr>
      <vt:lpstr>Background</vt:lpstr>
      <vt:lpstr>Present status in LHD data growth</vt:lpstr>
      <vt:lpstr>Remote control tiers</vt:lpstr>
      <vt:lpstr>2nd control tier – LHD timing system for DAQs</vt:lpstr>
      <vt:lpstr>WLAN verification in torus hall</vt:lpstr>
      <vt:lpstr>WLAN verification in torus hall (cont.)</vt:lpstr>
      <vt:lpstr>Control levels on device control &amp; data network</vt:lpstr>
      <vt:lpstr>Integrated manager console for DAQs (movie)</vt:lpstr>
      <vt:lpstr>Integrated manager console (cont.)</vt:lpstr>
      <vt:lpstr>PDU manager GUI</vt:lpstr>
      <vt:lpstr>PDU products</vt:lpstr>
      <vt:lpstr>Summary</vt:lpstr>
      <vt:lpstr>Abstract</vt:lpstr>
    </vt:vector>
  </TitlesOfParts>
  <Company>NIFS LABCOM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Nakanishi Hideya</dc:creator>
  <cp:lastModifiedBy>Nakanishi H.</cp:lastModifiedBy>
  <cp:revision>267</cp:revision>
  <dcterms:created xsi:type="dcterms:W3CDTF">2015-04-13T06:21:44Z</dcterms:created>
  <dcterms:modified xsi:type="dcterms:W3CDTF">2015-04-21T02:02:18Z</dcterms:modified>
</cp:coreProperties>
</file>